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0" r:id="rId4"/>
    <p:sldId id="351" r:id="rId5"/>
    <p:sldId id="371" r:id="rId6"/>
    <p:sldId id="367" r:id="rId7"/>
    <p:sldId id="368" r:id="rId8"/>
    <p:sldId id="369" r:id="rId9"/>
    <p:sldId id="370" r:id="rId10"/>
    <p:sldId id="357" r:id="rId11"/>
    <p:sldId id="258" r:id="rId12"/>
    <p:sldId id="259" r:id="rId13"/>
    <p:sldId id="391" r:id="rId14"/>
    <p:sldId id="261" r:id="rId15"/>
    <p:sldId id="265" r:id="rId16"/>
    <p:sldId id="301" r:id="rId17"/>
    <p:sldId id="312" r:id="rId18"/>
    <p:sldId id="313" r:id="rId19"/>
    <p:sldId id="268" r:id="rId20"/>
    <p:sldId id="269" r:id="rId21"/>
    <p:sldId id="270" r:id="rId22"/>
    <p:sldId id="271" r:id="rId23"/>
    <p:sldId id="373" r:id="rId24"/>
    <p:sldId id="374" r:id="rId25"/>
    <p:sldId id="375" r:id="rId26"/>
    <p:sldId id="376" r:id="rId27"/>
    <p:sldId id="377" r:id="rId28"/>
    <p:sldId id="386" r:id="rId29"/>
    <p:sldId id="387" r:id="rId30"/>
    <p:sldId id="388" r:id="rId31"/>
    <p:sldId id="389" r:id="rId32"/>
    <p:sldId id="390" r:id="rId33"/>
    <p:sldId id="302" r:id="rId34"/>
    <p:sldId id="303" r:id="rId35"/>
    <p:sldId id="305" r:id="rId36"/>
    <p:sldId id="306" r:id="rId37"/>
    <p:sldId id="307" r:id="rId38"/>
    <p:sldId id="308" r:id="rId39"/>
    <p:sldId id="309" r:id="rId40"/>
    <p:sldId id="392" r:id="rId41"/>
    <p:sldId id="310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311" r:id="rId51"/>
    <p:sldId id="315" r:id="rId52"/>
    <p:sldId id="316" r:id="rId53"/>
    <p:sldId id="359" r:id="rId54"/>
    <p:sldId id="320" r:id="rId55"/>
    <p:sldId id="348" r:id="rId56"/>
    <p:sldId id="358" r:id="rId57"/>
    <p:sldId id="321" r:id="rId58"/>
    <p:sldId id="322" r:id="rId59"/>
    <p:sldId id="323" r:id="rId60"/>
    <p:sldId id="324" r:id="rId61"/>
    <p:sldId id="325" r:id="rId62"/>
    <p:sldId id="276" r:id="rId63"/>
    <p:sldId id="360" r:id="rId64"/>
    <p:sldId id="361" r:id="rId65"/>
    <p:sldId id="362" r:id="rId66"/>
    <p:sldId id="363" r:id="rId67"/>
    <p:sldId id="364" r:id="rId68"/>
    <p:sldId id="277" r:id="rId69"/>
    <p:sldId id="278" r:id="rId70"/>
    <p:sldId id="354" r:id="rId71"/>
    <p:sldId id="355" r:id="rId72"/>
    <p:sldId id="279" r:id="rId73"/>
    <p:sldId id="280" r:id="rId74"/>
    <p:sldId id="281" r:id="rId75"/>
    <p:sldId id="282" r:id="rId76"/>
    <p:sldId id="283" r:id="rId77"/>
    <p:sldId id="284" r:id="rId78"/>
    <p:sldId id="285" r:id="rId79"/>
    <p:sldId id="286" r:id="rId80"/>
    <p:sldId id="287" r:id="rId81"/>
    <p:sldId id="288" r:id="rId82"/>
    <p:sldId id="289" r:id="rId83"/>
    <p:sldId id="290" r:id="rId84"/>
    <p:sldId id="291" r:id="rId85"/>
    <p:sldId id="292" r:id="rId86"/>
    <p:sldId id="293" r:id="rId87"/>
    <p:sldId id="294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65" r:id="rId99"/>
    <p:sldId id="366" r:id="rId100"/>
    <p:sldId id="336" r:id="rId101"/>
    <p:sldId id="337" r:id="rId102"/>
    <p:sldId id="338" r:id="rId103"/>
    <p:sldId id="339" r:id="rId104"/>
    <p:sldId id="372" r:id="rId10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>
      <p:cViewPr varScale="1">
        <p:scale>
          <a:sx n="88" d="100"/>
          <a:sy n="88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F68FC-0D7C-42CA-8407-D8A27647A0C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B4C0D-0345-4C41-A7D9-A5FCD86099FC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Мышечная ткань</a:t>
          </a:r>
          <a:endParaRPr lang="ru-RU" b="1" dirty="0"/>
        </a:p>
      </dgm:t>
    </dgm:pt>
    <dgm:pt modelId="{94A0B659-6A50-4706-8443-DA2DC9216D95}" type="parTrans" cxnId="{30BF9F2D-82B7-4CFA-B722-E18FB1C20AFF}">
      <dgm:prSet/>
      <dgm:spPr/>
      <dgm:t>
        <a:bodyPr/>
        <a:lstStyle/>
        <a:p>
          <a:endParaRPr lang="ru-RU"/>
        </a:p>
      </dgm:t>
    </dgm:pt>
    <dgm:pt modelId="{68A2C2EA-9505-4F2F-86A5-4538E6815A1E}" type="sibTrans" cxnId="{30BF9F2D-82B7-4CFA-B722-E18FB1C20AFF}">
      <dgm:prSet/>
      <dgm:spPr/>
      <dgm:t>
        <a:bodyPr/>
        <a:lstStyle/>
        <a:p>
          <a:endParaRPr lang="ru-RU"/>
        </a:p>
      </dgm:t>
    </dgm:pt>
    <dgm:pt modelId="{81684AC9-9F2A-459F-855A-320E09EB9862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Поперечно-полосатая мышечная ткань</a:t>
          </a:r>
          <a:endParaRPr lang="ru-RU" b="1" dirty="0"/>
        </a:p>
      </dgm:t>
    </dgm:pt>
    <dgm:pt modelId="{C17374D4-05D9-4142-80D4-DF3038B16C7F}" type="parTrans" cxnId="{A3D2D021-9C4F-4634-88AB-98E118C62A84}">
      <dgm:prSet/>
      <dgm:spPr/>
      <dgm:t>
        <a:bodyPr/>
        <a:lstStyle/>
        <a:p>
          <a:endParaRPr lang="ru-RU"/>
        </a:p>
      </dgm:t>
    </dgm:pt>
    <dgm:pt modelId="{529D1962-A48E-4BDB-89C5-DAB9331013CA}" type="sibTrans" cxnId="{A3D2D021-9C4F-4634-88AB-98E118C62A84}">
      <dgm:prSet/>
      <dgm:spPr/>
      <dgm:t>
        <a:bodyPr/>
        <a:lstStyle/>
        <a:p>
          <a:endParaRPr lang="ru-RU"/>
        </a:p>
      </dgm:t>
    </dgm:pt>
    <dgm:pt modelId="{E3F30EA3-68FC-4B39-9FA3-037985834240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Скелетного (соматического) типа</a:t>
          </a:r>
          <a:endParaRPr lang="ru-RU" b="1" dirty="0"/>
        </a:p>
      </dgm:t>
    </dgm:pt>
    <dgm:pt modelId="{A96304F3-8D58-4526-BEB9-525FEA406FDA}" type="parTrans" cxnId="{A770CC32-495D-4015-9DAC-44AB2BD1171F}">
      <dgm:prSet/>
      <dgm:spPr/>
      <dgm:t>
        <a:bodyPr/>
        <a:lstStyle/>
        <a:p>
          <a:endParaRPr lang="ru-RU"/>
        </a:p>
      </dgm:t>
    </dgm:pt>
    <dgm:pt modelId="{2F7536E2-7A84-47F7-8482-AD6621951B69}" type="sibTrans" cxnId="{A770CC32-495D-4015-9DAC-44AB2BD1171F}">
      <dgm:prSet/>
      <dgm:spPr/>
      <dgm:t>
        <a:bodyPr/>
        <a:lstStyle/>
        <a:p>
          <a:endParaRPr lang="ru-RU"/>
        </a:p>
      </dgm:t>
    </dgm:pt>
    <dgm:pt modelId="{AC1F6A65-448C-44AF-AD4A-B669DE142204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Сердечного типа</a:t>
          </a:r>
          <a:endParaRPr lang="ru-RU" b="1" dirty="0"/>
        </a:p>
      </dgm:t>
    </dgm:pt>
    <dgm:pt modelId="{6769BC2D-3843-4867-95D6-FD81B8106D22}" type="parTrans" cxnId="{35344A37-9C3B-41C9-B34C-E31AE4C23F5E}">
      <dgm:prSet/>
      <dgm:spPr/>
      <dgm:t>
        <a:bodyPr/>
        <a:lstStyle/>
        <a:p>
          <a:endParaRPr lang="ru-RU"/>
        </a:p>
      </dgm:t>
    </dgm:pt>
    <dgm:pt modelId="{78F9BB65-44DF-4508-9D9C-267F2145D8F9}" type="sibTrans" cxnId="{35344A37-9C3B-41C9-B34C-E31AE4C23F5E}">
      <dgm:prSet/>
      <dgm:spPr/>
      <dgm:t>
        <a:bodyPr/>
        <a:lstStyle/>
        <a:p>
          <a:endParaRPr lang="ru-RU"/>
        </a:p>
      </dgm:t>
    </dgm:pt>
    <dgm:pt modelId="{D1F98B90-55C5-4278-9B52-07113C93DF95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Гладкая мышечная ткань</a:t>
          </a:r>
          <a:endParaRPr lang="ru-RU" b="1" dirty="0"/>
        </a:p>
      </dgm:t>
    </dgm:pt>
    <dgm:pt modelId="{B13FC930-EC52-4E40-AD9F-5C793C9CA6C6}" type="parTrans" cxnId="{93808ED6-D525-4FC8-BADE-E729B92F0575}">
      <dgm:prSet/>
      <dgm:spPr/>
      <dgm:t>
        <a:bodyPr/>
        <a:lstStyle/>
        <a:p>
          <a:endParaRPr lang="ru-RU"/>
        </a:p>
      </dgm:t>
    </dgm:pt>
    <dgm:pt modelId="{9B263F79-26D9-41F9-A656-7082CC7E830E}" type="sibTrans" cxnId="{93808ED6-D525-4FC8-BADE-E729B92F0575}">
      <dgm:prSet/>
      <dgm:spPr/>
      <dgm:t>
        <a:bodyPr/>
        <a:lstStyle/>
        <a:p>
          <a:endParaRPr lang="ru-RU"/>
        </a:p>
      </dgm:t>
    </dgm:pt>
    <dgm:pt modelId="{B2CE9E81-C2D4-4728-BBAF-5F80A117F859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Висцерального типа</a:t>
          </a:r>
          <a:endParaRPr lang="ru-RU" b="1" dirty="0"/>
        </a:p>
      </dgm:t>
    </dgm:pt>
    <dgm:pt modelId="{369707C8-6B0B-40FE-BCB8-D589466D348B}" type="parTrans" cxnId="{7B7D1AA4-DE98-44F6-B058-D91B822FBE76}">
      <dgm:prSet/>
      <dgm:spPr/>
      <dgm:t>
        <a:bodyPr/>
        <a:lstStyle/>
        <a:p>
          <a:endParaRPr lang="ru-RU"/>
        </a:p>
      </dgm:t>
    </dgm:pt>
    <dgm:pt modelId="{F6F82674-FC83-4A59-9931-415FC379E6C8}" type="sibTrans" cxnId="{7B7D1AA4-DE98-44F6-B058-D91B822FBE76}">
      <dgm:prSet/>
      <dgm:spPr/>
      <dgm:t>
        <a:bodyPr/>
        <a:lstStyle/>
        <a:p>
          <a:endParaRPr lang="ru-RU"/>
        </a:p>
      </dgm:t>
    </dgm:pt>
    <dgm:pt modelId="{B3E12575-DB8A-43A9-B0D2-523E9BED80AB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Васкулярного</a:t>
          </a:r>
          <a:r>
            <a:rPr lang="ru-RU" b="1" dirty="0" smtClean="0"/>
            <a:t> типа</a:t>
          </a:r>
          <a:endParaRPr lang="ru-RU" b="1" dirty="0"/>
        </a:p>
      </dgm:t>
    </dgm:pt>
    <dgm:pt modelId="{998AAE63-FD05-4BF0-A246-F746B4C58F6C}" type="parTrans" cxnId="{68D9DB56-63F2-4173-950B-7AAC302F72D4}">
      <dgm:prSet/>
      <dgm:spPr/>
      <dgm:t>
        <a:bodyPr/>
        <a:lstStyle/>
        <a:p>
          <a:endParaRPr lang="ru-RU"/>
        </a:p>
      </dgm:t>
    </dgm:pt>
    <dgm:pt modelId="{11753E64-C188-4DEC-8C8A-CAAA6521ACEB}" type="sibTrans" cxnId="{68D9DB56-63F2-4173-950B-7AAC302F72D4}">
      <dgm:prSet/>
      <dgm:spPr/>
      <dgm:t>
        <a:bodyPr/>
        <a:lstStyle/>
        <a:p>
          <a:endParaRPr lang="ru-RU"/>
        </a:p>
      </dgm:t>
    </dgm:pt>
    <dgm:pt modelId="{706A60DA-5CCD-4A32-909E-1ADE8752ABB1}" type="pres">
      <dgm:prSet presAssocID="{5E7F68FC-0D7C-42CA-8407-D8A27647A0C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7A22C-B7B5-40CC-909E-E4F01D4DE66C}" type="pres">
      <dgm:prSet presAssocID="{D4DB4C0D-0345-4C41-A7D9-A5FCD86099FC}" presName="root1" presStyleCnt="0"/>
      <dgm:spPr/>
    </dgm:pt>
    <dgm:pt modelId="{45F9F1ED-54F8-48C7-89E2-B8FF19BD6EE9}" type="pres">
      <dgm:prSet presAssocID="{D4DB4C0D-0345-4C41-A7D9-A5FCD86099F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2AC93-588C-4513-A3B4-77217857BBAF}" type="pres">
      <dgm:prSet presAssocID="{D4DB4C0D-0345-4C41-A7D9-A5FCD86099FC}" presName="level2hierChild" presStyleCnt="0"/>
      <dgm:spPr/>
    </dgm:pt>
    <dgm:pt modelId="{C4CA515E-3E7F-40A4-8ADF-AAC2D1908539}" type="pres">
      <dgm:prSet presAssocID="{C17374D4-05D9-4142-80D4-DF3038B16C7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89DFADE-20E8-47FB-A047-E2D6B23E5487}" type="pres">
      <dgm:prSet presAssocID="{C17374D4-05D9-4142-80D4-DF3038B16C7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2BE1D05-8765-4000-AEF5-5936FED35011}" type="pres">
      <dgm:prSet presAssocID="{81684AC9-9F2A-459F-855A-320E09EB9862}" presName="root2" presStyleCnt="0"/>
      <dgm:spPr/>
    </dgm:pt>
    <dgm:pt modelId="{5CE29A90-EA38-4356-A869-012B009D2FCE}" type="pres">
      <dgm:prSet presAssocID="{81684AC9-9F2A-459F-855A-320E09EB986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E54B5E-68D2-4DA8-8B4B-947422A162D3}" type="pres">
      <dgm:prSet presAssocID="{81684AC9-9F2A-459F-855A-320E09EB9862}" presName="level3hierChild" presStyleCnt="0"/>
      <dgm:spPr/>
    </dgm:pt>
    <dgm:pt modelId="{AB5E70AF-E5E5-44EE-A866-77E4B70BBFAA}" type="pres">
      <dgm:prSet presAssocID="{A96304F3-8D58-4526-BEB9-525FEA406FDA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D8B38E56-5F35-4AE5-8124-2702B1215D36}" type="pres">
      <dgm:prSet presAssocID="{A96304F3-8D58-4526-BEB9-525FEA406FDA}" presName="connTx" presStyleLbl="parChTrans1D3" presStyleIdx="0" presStyleCnt="4"/>
      <dgm:spPr/>
      <dgm:t>
        <a:bodyPr/>
        <a:lstStyle/>
        <a:p>
          <a:endParaRPr lang="ru-RU"/>
        </a:p>
      </dgm:t>
    </dgm:pt>
    <dgm:pt modelId="{7834B078-0C4D-4B87-9D47-6AD388D97B77}" type="pres">
      <dgm:prSet presAssocID="{E3F30EA3-68FC-4B39-9FA3-037985834240}" presName="root2" presStyleCnt="0"/>
      <dgm:spPr/>
    </dgm:pt>
    <dgm:pt modelId="{ECC1E552-D367-4AD3-A73B-D38BD9116779}" type="pres">
      <dgm:prSet presAssocID="{E3F30EA3-68FC-4B39-9FA3-03798583424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ABD4A0-43AD-4C42-A2A9-000F616AA1CA}" type="pres">
      <dgm:prSet presAssocID="{E3F30EA3-68FC-4B39-9FA3-037985834240}" presName="level3hierChild" presStyleCnt="0"/>
      <dgm:spPr/>
    </dgm:pt>
    <dgm:pt modelId="{1EAF05A1-4F5B-4FF8-A257-317501AD3996}" type="pres">
      <dgm:prSet presAssocID="{6769BC2D-3843-4867-95D6-FD81B8106D22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C414CB2-5557-4039-BAC3-1CAE41A798CF}" type="pres">
      <dgm:prSet presAssocID="{6769BC2D-3843-4867-95D6-FD81B8106D2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5D6E7978-8AA5-48C8-AB1C-2EDD771F512B}" type="pres">
      <dgm:prSet presAssocID="{AC1F6A65-448C-44AF-AD4A-B669DE142204}" presName="root2" presStyleCnt="0"/>
      <dgm:spPr/>
    </dgm:pt>
    <dgm:pt modelId="{B211D52F-2AAD-4B81-B8B1-B0EEEBD8D5EB}" type="pres">
      <dgm:prSet presAssocID="{AC1F6A65-448C-44AF-AD4A-B669DE14220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459DE4-064B-4A7D-83B6-4FD7F18742B7}" type="pres">
      <dgm:prSet presAssocID="{AC1F6A65-448C-44AF-AD4A-B669DE142204}" presName="level3hierChild" presStyleCnt="0"/>
      <dgm:spPr/>
    </dgm:pt>
    <dgm:pt modelId="{D9BD536A-8C6F-4029-9268-89E657712488}" type="pres">
      <dgm:prSet presAssocID="{B13FC930-EC52-4E40-AD9F-5C793C9CA6C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29EF326-F9B8-4FB0-B7A3-6345731C067E}" type="pres">
      <dgm:prSet presAssocID="{B13FC930-EC52-4E40-AD9F-5C793C9CA6C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992621E-048F-473A-9E4C-E931DD3CD52A}" type="pres">
      <dgm:prSet presAssocID="{D1F98B90-55C5-4278-9B52-07113C93DF95}" presName="root2" presStyleCnt="0"/>
      <dgm:spPr/>
    </dgm:pt>
    <dgm:pt modelId="{6F01FA39-2BD8-4CBF-A04B-CB5D70CCFDFD}" type="pres">
      <dgm:prSet presAssocID="{D1F98B90-55C5-4278-9B52-07113C93DF9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0F74C-1325-4FA3-9B95-3179B9DED771}" type="pres">
      <dgm:prSet presAssocID="{D1F98B90-55C5-4278-9B52-07113C93DF95}" presName="level3hierChild" presStyleCnt="0"/>
      <dgm:spPr/>
    </dgm:pt>
    <dgm:pt modelId="{F95264C3-3F50-4554-A89F-67B033E94125}" type="pres">
      <dgm:prSet presAssocID="{369707C8-6B0B-40FE-BCB8-D589466D348B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DB16C8D6-9C3C-4BB0-9A63-B83A07D43193}" type="pres">
      <dgm:prSet presAssocID="{369707C8-6B0B-40FE-BCB8-D589466D348B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C08C124-8534-41FC-861B-93C23D3AA9BE}" type="pres">
      <dgm:prSet presAssocID="{B2CE9E81-C2D4-4728-BBAF-5F80A117F859}" presName="root2" presStyleCnt="0"/>
      <dgm:spPr/>
    </dgm:pt>
    <dgm:pt modelId="{5D528944-CA31-40EA-81B5-A34C01D4DFCE}" type="pres">
      <dgm:prSet presAssocID="{B2CE9E81-C2D4-4728-BBAF-5F80A117F85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851A63-024F-4F7D-BBC5-D2E3038C147F}" type="pres">
      <dgm:prSet presAssocID="{B2CE9E81-C2D4-4728-BBAF-5F80A117F859}" presName="level3hierChild" presStyleCnt="0"/>
      <dgm:spPr/>
    </dgm:pt>
    <dgm:pt modelId="{70D282E6-F0B9-4642-BFC5-B0EE1FB194D9}" type="pres">
      <dgm:prSet presAssocID="{998AAE63-FD05-4BF0-A246-F746B4C58F6C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B2621937-23A7-4E83-8DD6-6268E800F7A8}" type="pres">
      <dgm:prSet presAssocID="{998AAE63-FD05-4BF0-A246-F746B4C58F6C}" presName="connTx" presStyleLbl="parChTrans1D3" presStyleIdx="3" presStyleCnt="4"/>
      <dgm:spPr/>
      <dgm:t>
        <a:bodyPr/>
        <a:lstStyle/>
        <a:p>
          <a:endParaRPr lang="ru-RU"/>
        </a:p>
      </dgm:t>
    </dgm:pt>
    <dgm:pt modelId="{BF2E90CA-EBE5-446D-872B-A11B3D1BD0D3}" type="pres">
      <dgm:prSet presAssocID="{B3E12575-DB8A-43A9-B0D2-523E9BED80AB}" presName="root2" presStyleCnt="0"/>
      <dgm:spPr/>
    </dgm:pt>
    <dgm:pt modelId="{BE5FCEC1-CA76-4F9A-884C-E07B939D973A}" type="pres">
      <dgm:prSet presAssocID="{B3E12575-DB8A-43A9-B0D2-523E9BED80A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4D3999-9D5D-41A1-BC3E-4E1AD9B6B388}" type="pres">
      <dgm:prSet presAssocID="{B3E12575-DB8A-43A9-B0D2-523E9BED80AB}" presName="level3hierChild" presStyleCnt="0"/>
      <dgm:spPr/>
    </dgm:pt>
  </dgm:ptLst>
  <dgm:cxnLst>
    <dgm:cxn modelId="{454F600D-C079-44E5-B630-FBD39AAB8087}" type="presOf" srcId="{998AAE63-FD05-4BF0-A246-F746B4C58F6C}" destId="{70D282E6-F0B9-4642-BFC5-B0EE1FB194D9}" srcOrd="0" destOrd="0" presId="urn:microsoft.com/office/officeart/2005/8/layout/hierarchy2"/>
    <dgm:cxn modelId="{35344A37-9C3B-41C9-B34C-E31AE4C23F5E}" srcId="{81684AC9-9F2A-459F-855A-320E09EB9862}" destId="{AC1F6A65-448C-44AF-AD4A-B669DE142204}" srcOrd="1" destOrd="0" parTransId="{6769BC2D-3843-4867-95D6-FD81B8106D22}" sibTransId="{78F9BB65-44DF-4508-9D9C-267F2145D8F9}"/>
    <dgm:cxn modelId="{7BA323B3-C7EA-4D72-86E3-0055AE1E00E7}" type="presOf" srcId="{B13FC930-EC52-4E40-AD9F-5C793C9CA6C6}" destId="{D9BD536A-8C6F-4029-9268-89E657712488}" srcOrd="0" destOrd="0" presId="urn:microsoft.com/office/officeart/2005/8/layout/hierarchy2"/>
    <dgm:cxn modelId="{82C46334-4132-4220-AD3A-572B5EB13B1A}" type="presOf" srcId="{AC1F6A65-448C-44AF-AD4A-B669DE142204}" destId="{B211D52F-2AAD-4B81-B8B1-B0EEEBD8D5EB}" srcOrd="0" destOrd="0" presId="urn:microsoft.com/office/officeart/2005/8/layout/hierarchy2"/>
    <dgm:cxn modelId="{E5673D81-08E0-4B63-9264-647FEBF90168}" type="presOf" srcId="{D4DB4C0D-0345-4C41-A7D9-A5FCD86099FC}" destId="{45F9F1ED-54F8-48C7-89E2-B8FF19BD6EE9}" srcOrd="0" destOrd="0" presId="urn:microsoft.com/office/officeart/2005/8/layout/hierarchy2"/>
    <dgm:cxn modelId="{75D0FF1B-BA66-491F-AE7E-11B8131EC82E}" type="presOf" srcId="{C17374D4-05D9-4142-80D4-DF3038B16C7F}" destId="{D89DFADE-20E8-47FB-A047-E2D6B23E5487}" srcOrd="1" destOrd="0" presId="urn:microsoft.com/office/officeart/2005/8/layout/hierarchy2"/>
    <dgm:cxn modelId="{30BF9F2D-82B7-4CFA-B722-E18FB1C20AFF}" srcId="{5E7F68FC-0D7C-42CA-8407-D8A27647A0C9}" destId="{D4DB4C0D-0345-4C41-A7D9-A5FCD86099FC}" srcOrd="0" destOrd="0" parTransId="{94A0B659-6A50-4706-8443-DA2DC9216D95}" sibTransId="{68A2C2EA-9505-4F2F-86A5-4538E6815A1E}"/>
    <dgm:cxn modelId="{CC20B07B-4456-46AE-AF7A-EFAD1FC9B155}" type="presOf" srcId="{B2CE9E81-C2D4-4728-BBAF-5F80A117F859}" destId="{5D528944-CA31-40EA-81B5-A34C01D4DFCE}" srcOrd="0" destOrd="0" presId="urn:microsoft.com/office/officeart/2005/8/layout/hierarchy2"/>
    <dgm:cxn modelId="{88B23078-A3C9-4054-BDD3-2F8E4F9858F5}" type="presOf" srcId="{998AAE63-FD05-4BF0-A246-F746B4C58F6C}" destId="{B2621937-23A7-4E83-8DD6-6268E800F7A8}" srcOrd="1" destOrd="0" presId="urn:microsoft.com/office/officeart/2005/8/layout/hierarchy2"/>
    <dgm:cxn modelId="{A770CC32-495D-4015-9DAC-44AB2BD1171F}" srcId="{81684AC9-9F2A-459F-855A-320E09EB9862}" destId="{E3F30EA3-68FC-4B39-9FA3-037985834240}" srcOrd="0" destOrd="0" parTransId="{A96304F3-8D58-4526-BEB9-525FEA406FDA}" sibTransId="{2F7536E2-7A84-47F7-8482-AD6621951B69}"/>
    <dgm:cxn modelId="{87213384-FF11-4F6D-8C2A-837B91A12F1E}" type="presOf" srcId="{C17374D4-05D9-4142-80D4-DF3038B16C7F}" destId="{C4CA515E-3E7F-40A4-8ADF-AAC2D1908539}" srcOrd="0" destOrd="0" presId="urn:microsoft.com/office/officeart/2005/8/layout/hierarchy2"/>
    <dgm:cxn modelId="{A3D2D021-9C4F-4634-88AB-98E118C62A84}" srcId="{D4DB4C0D-0345-4C41-A7D9-A5FCD86099FC}" destId="{81684AC9-9F2A-459F-855A-320E09EB9862}" srcOrd="0" destOrd="0" parTransId="{C17374D4-05D9-4142-80D4-DF3038B16C7F}" sibTransId="{529D1962-A48E-4BDB-89C5-DAB9331013CA}"/>
    <dgm:cxn modelId="{4C7C2D41-9E4D-46F1-B8D2-DD56D3ADCB82}" type="presOf" srcId="{6769BC2D-3843-4867-95D6-FD81B8106D22}" destId="{1EAF05A1-4F5B-4FF8-A257-317501AD3996}" srcOrd="0" destOrd="0" presId="urn:microsoft.com/office/officeart/2005/8/layout/hierarchy2"/>
    <dgm:cxn modelId="{93808ED6-D525-4FC8-BADE-E729B92F0575}" srcId="{D4DB4C0D-0345-4C41-A7D9-A5FCD86099FC}" destId="{D1F98B90-55C5-4278-9B52-07113C93DF95}" srcOrd="1" destOrd="0" parTransId="{B13FC930-EC52-4E40-AD9F-5C793C9CA6C6}" sibTransId="{9B263F79-26D9-41F9-A656-7082CC7E830E}"/>
    <dgm:cxn modelId="{D7A4E940-1235-4BBF-B4BB-4405192C5EC8}" type="presOf" srcId="{E3F30EA3-68FC-4B39-9FA3-037985834240}" destId="{ECC1E552-D367-4AD3-A73B-D38BD9116779}" srcOrd="0" destOrd="0" presId="urn:microsoft.com/office/officeart/2005/8/layout/hierarchy2"/>
    <dgm:cxn modelId="{0569AB6B-E95F-49F4-9BCA-C5F45BCEF96C}" type="presOf" srcId="{D1F98B90-55C5-4278-9B52-07113C93DF95}" destId="{6F01FA39-2BD8-4CBF-A04B-CB5D70CCFDFD}" srcOrd="0" destOrd="0" presId="urn:microsoft.com/office/officeart/2005/8/layout/hierarchy2"/>
    <dgm:cxn modelId="{233CD906-2243-4603-8661-7F70E030B895}" type="presOf" srcId="{B13FC930-EC52-4E40-AD9F-5C793C9CA6C6}" destId="{129EF326-F9B8-4FB0-B7A3-6345731C067E}" srcOrd="1" destOrd="0" presId="urn:microsoft.com/office/officeart/2005/8/layout/hierarchy2"/>
    <dgm:cxn modelId="{43E66976-1117-45ED-87A0-2CD873BFD505}" type="presOf" srcId="{A96304F3-8D58-4526-BEB9-525FEA406FDA}" destId="{AB5E70AF-E5E5-44EE-A866-77E4B70BBFAA}" srcOrd="0" destOrd="0" presId="urn:microsoft.com/office/officeart/2005/8/layout/hierarchy2"/>
    <dgm:cxn modelId="{A7AA4F5A-3CBC-4CBC-9C31-4236E9521A8A}" type="presOf" srcId="{5E7F68FC-0D7C-42CA-8407-D8A27647A0C9}" destId="{706A60DA-5CCD-4A32-909E-1ADE8752ABB1}" srcOrd="0" destOrd="0" presId="urn:microsoft.com/office/officeart/2005/8/layout/hierarchy2"/>
    <dgm:cxn modelId="{E6531720-9CD6-4383-BDEE-53BD708DA141}" type="presOf" srcId="{6769BC2D-3843-4867-95D6-FD81B8106D22}" destId="{7C414CB2-5557-4039-BAC3-1CAE41A798CF}" srcOrd="1" destOrd="0" presId="urn:microsoft.com/office/officeart/2005/8/layout/hierarchy2"/>
    <dgm:cxn modelId="{4F8A9A0D-BE4E-44EC-92DA-EF2BF9B50E0A}" type="presOf" srcId="{81684AC9-9F2A-459F-855A-320E09EB9862}" destId="{5CE29A90-EA38-4356-A869-012B009D2FCE}" srcOrd="0" destOrd="0" presId="urn:microsoft.com/office/officeart/2005/8/layout/hierarchy2"/>
    <dgm:cxn modelId="{7B7D1AA4-DE98-44F6-B058-D91B822FBE76}" srcId="{D1F98B90-55C5-4278-9B52-07113C93DF95}" destId="{B2CE9E81-C2D4-4728-BBAF-5F80A117F859}" srcOrd="0" destOrd="0" parTransId="{369707C8-6B0B-40FE-BCB8-D589466D348B}" sibTransId="{F6F82674-FC83-4A59-9931-415FC379E6C8}"/>
    <dgm:cxn modelId="{A9B23319-7701-4EAC-AAAE-ECCC4780BA47}" type="presOf" srcId="{369707C8-6B0B-40FE-BCB8-D589466D348B}" destId="{DB16C8D6-9C3C-4BB0-9A63-B83A07D43193}" srcOrd="1" destOrd="0" presId="urn:microsoft.com/office/officeart/2005/8/layout/hierarchy2"/>
    <dgm:cxn modelId="{A8972846-B756-442B-8311-F45A121D2CF1}" type="presOf" srcId="{369707C8-6B0B-40FE-BCB8-D589466D348B}" destId="{F95264C3-3F50-4554-A89F-67B033E94125}" srcOrd="0" destOrd="0" presId="urn:microsoft.com/office/officeart/2005/8/layout/hierarchy2"/>
    <dgm:cxn modelId="{900A2329-7F81-4A28-8D83-E168885E13FC}" type="presOf" srcId="{A96304F3-8D58-4526-BEB9-525FEA406FDA}" destId="{D8B38E56-5F35-4AE5-8124-2702B1215D36}" srcOrd="1" destOrd="0" presId="urn:microsoft.com/office/officeart/2005/8/layout/hierarchy2"/>
    <dgm:cxn modelId="{34343E31-DAB4-4767-B063-ED51FAE5E4E1}" type="presOf" srcId="{B3E12575-DB8A-43A9-B0D2-523E9BED80AB}" destId="{BE5FCEC1-CA76-4F9A-884C-E07B939D973A}" srcOrd="0" destOrd="0" presId="urn:microsoft.com/office/officeart/2005/8/layout/hierarchy2"/>
    <dgm:cxn modelId="{68D9DB56-63F2-4173-950B-7AAC302F72D4}" srcId="{D1F98B90-55C5-4278-9B52-07113C93DF95}" destId="{B3E12575-DB8A-43A9-B0D2-523E9BED80AB}" srcOrd="1" destOrd="0" parTransId="{998AAE63-FD05-4BF0-A246-F746B4C58F6C}" sibTransId="{11753E64-C188-4DEC-8C8A-CAAA6521ACEB}"/>
    <dgm:cxn modelId="{1E92539F-A7EE-4E50-A470-1BB07C87302D}" type="presParOf" srcId="{706A60DA-5CCD-4A32-909E-1ADE8752ABB1}" destId="{5457A22C-B7B5-40CC-909E-E4F01D4DE66C}" srcOrd="0" destOrd="0" presId="urn:microsoft.com/office/officeart/2005/8/layout/hierarchy2"/>
    <dgm:cxn modelId="{4A143406-75F0-4900-AE21-28996475E2AB}" type="presParOf" srcId="{5457A22C-B7B5-40CC-909E-E4F01D4DE66C}" destId="{45F9F1ED-54F8-48C7-89E2-B8FF19BD6EE9}" srcOrd="0" destOrd="0" presId="urn:microsoft.com/office/officeart/2005/8/layout/hierarchy2"/>
    <dgm:cxn modelId="{0990498B-BAD3-4A0F-935B-285DCB60508E}" type="presParOf" srcId="{5457A22C-B7B5-40CC-909E-E4F01D4DE66C}" destId="{1EB2AC93-588C-4513-A3B4-77217857BBAF}" srcOrd="1" destOrd="0" presId="urn:microsoft.com/office/officeart/2005/8/layout/hierarchy2"/>
    <dgm:cxn modelId="{416C33C6-74FC-4CB7-B01D-A1E7377D0C23}" type="presParOf" srcId="{1EB2AC93-588C-4513-A3B4-77217857BBAF}" destId="{C4CA515E-3E7F-40A4-8ADF-AAC2D1908539}" srcOrd="0" destOrd="0" presId="urn:microsoft.com/office/officeart/2005/8/layout/hierarchy2"/>
    <dgm:cxn modelId="{1DA59B6A-6F9D-4EAA-951C-7EC6FBEE28E9}" type="presParOf" srcId="{C4CA515E-3E7F-40A4-8ADF-AAC2D1908539}" destId="{D89DFADE-20E8-47FB-A047-E2D6B23E5487}" srcOrd="0" destOrd="0" presId="urn:microsoft.com/office/officeart/2005/8/layout/hierarchy2"/>
    <dgm:cxn modelId="{2C104EAE-25AC-4E45-9A71-2A15E4D5FC82}" type="presParOf" srcId="{1EB2AC93-588C-4513-A3B4-77217857BBAF}" destId="{22BE1D05-8765-4000-AEF5-5936FED35011}" srcOrd="1" destOrd="0" presId="urn:microsoft.com/office/officeart/2005/8/layout/hierarchy2"/>
    <dgm:cxn modelId="{310F0D04-47A0-4E60-8AB4-C0709AB98A15}" type="presParOf" srcId="{22BE1D05-8765-4000-AEF5-5936FED35011}" destId="{5CE29A90-EA38-4356-A869-012B009D2FCE}" srcOrd="0" destOrd="0" presId="urn:microsoft.com/office/officeart/2005/8/layout/hierarchy2"/>
    <dgm:cxn modelId="{945FFAF2-1C12-4B88-9571-4AF6031A992C}" type="presParOf" srcId="{22BE1D05-8765-4000-AEF5-5936FED35011}" destId="{35E54B5E-68D2-4DA8-8B4B-947422A162D3}" srcOrd="1" destOrd="0" presId="urn:microsoft.com/office/officeart/2005/8/layout/hierarchy2"/>
    <dgm:cxn modelId="{23304147-E048-4938-B724-FFE1AF4C2CB1}" type="presParOf" srcId="{35E54B5E-68D2-4DA8-8B4B-947422A162D3}" destId="{AB5E70AF-E5E5-44EE-A866-77E4B70BBFAA}" srcOrd="0" destOrd="0" presId="urn:microsoft.com/office/officeart/2005/8/layout/hierarchy2"/>
    <dgm:cxn modelId="{738E55E0-3991-47A2-9CF5-F775FD2F78EB}" type="presParOf" srcId="{AB5E70AF-E5E5-44EE-A866-77E4B70BBFAA}" destId="{D8B38E56-5F35-4AE5-8124-2702B1215D36}" srcOrd="0" destOrd="0" presId="urn:microsoft.com/office/officeart/2005/8/layout/hierarchy2"/>
    <dgm:cxn modelId="{F0C61E58-B2F4-4878-B32E-2BA3362FFAB0}" type="presParOf" srcId="{35E54B5E-68D2-4DA8-8B4B-947422A162D3}" destId="{7834B078-0C4D-4B87-9D47-6AD388D97B77}" srcOrd="1" destOrd="0" presId="urn:microsoft.com/office/officeart/2005/8/layout/hierarchy2"/>
    <dgm:cxn modelId="{417EA8DD-92C3-4CDE-8758-86DCAB2049D1}" type="presParOf" srcId="{7834B078-0C4D-4B87-9D47-6AD388D97B77}" destId="{ECC1E552-D367-4AD3-A73B-D38BD9116779}" srcOrd="0" destOrd="0" presId="urn:microsoft.com/office/officeart/2005/8/layout/hierarchy2"/>
    <dgm:cxn modelId="{AA2F1CEC-52E7-45F2-B9B4-1EB7C3214B97}" type="presParOf" srcId="{7834B078-0C4D-4B87-9D47-6AD388D97B77}" destId="{FDABD4A0-43AD-4C42-A2A9-000F616AA1CA}" srcOrd="1" destOrd="0" presId="urn:microsoft.com/office/officeart/2005/8/layout/hierarchy2"/>
    <dgm:cxn modelId="{48D7BC93-5C74-4EEA-9E57-39CE5891EF07}" type="presParOf" srcId="{35E54B5E-68D2-4DA8-8B4B-947422A162D3}" destId="{1EAF05A1-4F5B-4FF8-A257-317501AD3996}" srcOrd="2" destOrd="0" presId="urn:microsoft.com/office/officeart/2005/8/layout/hierarchy2"/>
    <dgm:cxn modelId="{63B6958F-CFEC-4184-9FCB-C252C771D29A}" type="presParOf" srcId="{1EAF05A1-4F5B-4FF8-A257-317501AD3996}" destId="{7C414CB2-5557-4039-BAC3-1CAE41A798CF}" srcOrd="0" destOrd="0" presId="urn:microsoft.com/office/officeart/2005/8/layout/hierarchy2"/>
    <dgm:cxn modelId="{B6A9F172-7024-4860-9750-EE161650DF1C}" type="presParOf" srcId="{35E54B5E-68D2-4DA8-8B4B-947422A162D3}" destId="{5D6E7978-8AA5-48C8-AB1C-2EDD771F512B}" srcOrd="3" destOrd="0" presId="urn:microsoft.com/office/officeart/2005/8/layout/hierarchy2"/>
    <dgm:cxn modelId="{13887123-5811-4CE0-94CF-A7F83CDDA318}" type="presParOf" srcId="{5D6E7978-8AA5-48C8-AB1C-2EDD771F512B}" destId="{B211D52F-2AAD-4B81-B8B1-B0EEEBD8D5EB}" srcOrd="0" destOrd="0" presId="urn:microsoft.com/office/officeart/2005/8/layout/hierarchy2"/>
    <dgm:cxn modelId="{5408F637-72D0-42A8-8233-FF0284B9C2BC}" type="presParOf" srcId="{5D6E7978-8AA5-48C8-AB1C-2EDD771F512B}" destId="{C1459DE4-064B-4A7D-83B6-4FD7F18742B7}" srcOrd="1" destOrd="0" presId="urn:microsoft.com/office/officeart/2005/8/layout/hierarchy2"/>
    <dgm:cxn modelId="{DE1C097D-F4DE-4B5D-B51F-854694A2F3C1}" type="presParOf" srcId="{1EB2AC93-588C-4513-A3B4-77217857BBAF}" destId="{D9BD536A-8C6F-4029-9268-89E657712488}" srcOrd="2" destOrd="0" presId="urn:microsoft.com/office/officeart/2005/8/layout/hierarchy2"/>
    <dgm:cxn modelId="{9BE4A51B-5A14-4B94-8CE3-B527C7F6C991}" type="presParOf" srcId="{D9BD536A-8C6F-4029-9268-89E657712488}" destId="{129EF326-F9B8-4FB0-B7A3-6345731C067E}" srcOrd="0" destOrd="0" presId="urn:microsoft.com/office/officeart/2005/8/layout/hierarchy2"/>
    <dgm:cxn modelId="{D02F7438-CF41-4CB3-8BE8-DB38428341B2}" type="presParOf" srcId="{1EB2AC93-588C-4513-A3B4-77217857BBAF}" destId="{F992621E-048F-473A-9E4C-E931DD3CD52A}" srcOrd="3" destOrd="0" presId="urn:microsoft.com/office/officeart/2005/8/layout/hierarchy2"/>
    <dgm:cxn modelId="{E1248CA3-635E-4E5F-AA7A-D4884D5789C5}" type="presParOf" srcId="{F992621E-048F-473A-9E4C-E931DD3CD52A}" destId="{6F01FA39-2BD8-4CBF-A04B-CB5D70CCFDFD}" srcOrd="0" destOrd="0" presId="urn:microsoft.com/office/officeart/2005/8/layout/hierarchy2"/>
    <dgm:cxn modelId="{EEA989CD-6A15-42AC-A19E-CC37A979DE43}" type="presParOf" srcId="{F992621E-048F-473A-9E4C-E931DD3CD52A}" destId="{4BC0F74C-1325-4FA3-9B95-3179B9DED771}" srcOrd="1" destOrd="0" presId="urn:microsoft.com/office/officeart/2005/8/layout/hierarchy2"/>
    <dgm:cxn modelId="{2B3E0229-C4DB-4CA3-82A3-196CB2DEF929}" type="presParOf" srcId="{4BC0F74C-1325-4FA3-9B95-3179B9DED771}" destId="{F95264C3-3F50-4554-A89F-67B033E94125}" srcOrd="0" destOrd="0" presId="urn:microsoft.com/office/officeart/2005/8/layout/hierarchy2"/>
    <dgm:cxn modelId="{D051CF9B-D8A8-429D-8FB1-6186AA893D00}" type="presParOf" srcId="{F95264C3-3F50-4554-A89F-67B033E94125}" destId="{DB16C8D6-9C3C-4BB0-9A63-B83A07D43193}" srcOrd="0" destOrd="0" presId="urn:microsoft.com/office/officeart/2005/8/layout/hierarchy2"/>
    <dgm:cxn modelId="{43C65F40-310B-46DF-A0CA-4F6DCA945D3F}" type="presParOf" srcId="{4BC0F74C-1325-4FA3-9B95-3179B9DED771}" destId="{1C08C124-8534-41FC-861B-93C23D3AA9BE}" srcOrd="1" destOrd="0" presId="urn:microsoft.com/office/officeart/2005/8/layout/hierarchy2"/>
    <dgm:cxn modelId="{2505F97F-F530-47AA-B768-BF9F61AD5B8E}" type="presParOf" srcId="{1C08C124-8534-41FC-861B-93C23D3AA9BE}" destId="{5D528944-CA31-40EA-81B5-A34C01D4DFCE}" srcOrd="0" destOrd="0" presId="urn:microsoft.com/office/officeart/2005/8/layout/hierarchy2"/>
    <dgm:cxn modelId="{2A3DC9C5-9F15-4C1E-B323-927F33EE0EC6}" type="presParOf" srcId="{1C08C124-8534-41FC-861B-93C23D3AA9BE}" destId="{1B851A63-024F-4F7D-BBC5-D2E3038C147F}" srcOrd="1" destOrd="0" presId="urn:microsoft.com/office/officeart/2005/8/layout/hierarchy2"/>
    <dgm:cxn modelId="{4746AE63-1038-4E11-ABAC-CF01FCFDE232}" type="presParOf" srcId="{4BC0F74C-1325-4FA3-9B95-3179B9DED771}" destId="{70D282E6-F0B9-4642-BFC5-B0EE1FB194D9}" srcOrd="2" destOrd="0" presId="urn:microsoft.com/office/officeart/2005/8/layout/hierarchy2"/>
    <dgm:cxn modelId="{7B1B202B-8387-41C9-8AC2-14131C07C431}" type="presParOf" srcId="{70D282E6-F0B9-4642-BFC5-B0EE1FB194D9}" destId="{B2621937-23A7-4E83-8DD6-6268E800F7A8}" srcOrd="0" destOrd="0" presId="urn:microsoft.com/office/officeart/2005/8/layout/hierarchy2"/>
    <dgm:cxn modelId="{C929A696-81C4-423F-9D86-C53DFA2F947B}" type="presParOf" srcId="{4BC0F74C-1325-4FA3-9B95-3179B9DED771}" destId="{BF2E90CA-EBE5-446D-872B-A11B3D1BD0D3}" srcOrd="3" destOrd="0" presId="urn:microsoft.com/office/officeart/2005/8/layout/hierarchy2"/>
    <dgm:cxn modelId="{AFED9E80-D4CC-4C17-B8BA-44A947B91700}" type="presParOf" srcId="{BF2E90CA-EBE5-446D-872B-A11B3D1BD0D3}" destId="{BE5FCEC1-CA76-4F9A-884C-E07B939D973A}" srcOrd="0" destOrd="0" presId="urn:microsoft.com/office/officeart/2005/8/layout/hierarchy2"/>
    <dgm:cxn modelId="{DD80FEAF-4964-4C39-B107-AAC6B16F4E2D}" type="presParOf" srcId="{BF2E90CA-EBE5-446D-872B-A11B3D1BD0D3}" destId="{5F4D3999-9D5D-41A1-BC3E-4E1AD9B6B3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B9DCF-7B63-45B9-920E-8EBCBDD01E4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125A44-8FB1-4ADA-B636-C8DEB86951F3}" type="pres">
      <dgm:prSet presAssocID="{F67B9DCF-7B63-45B9-920E-8EBCBDD01E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78C8793-45A2-4B54-9C6A-660117094A17}" type="presOf" srcId="{F67B9DCF-7B63-45B9-920E-8EBCBDD01E45}" destId="{30125A44-8FB1-4ADA-B636-C8DEB86951F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9B099-B0DD-46B5-9F47-0613C57747A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97EDF-7E84-493F-BFD0-9C2350FB1A3B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Мышечная ткань</a:t>
          </a:r>
          <a:endParaRPr lang="ru-RU" sz="2400" b="1" dirty="0"/>
        </a:p>
      </dgm:t>
    </dgm:pt>
    <dgm:pt modelId="{85978B03-3DDD-41C4-977A-178A7A285AD2}" type="parTrans" cxnId="{0A0BFDF7-04B8-4720-B001-23E5B69102F4}">
      <dgm:prSet/>
      <dgm:spPr/>
      <dgm:t>
        <a:bodyPr/>
        <a:lstStyle/>
        <a:p>
          <a:endParaRPr lang="ru-RU"/>
        </a:p>
      </dgm:t>
    </dgm:pt>
    <dgm:pt modelId="{02E3B64C-CB32-4ED2-A413-C8BA2C0903C9}" type="sibTrans" cxnId="{0A0BFDF7-04B8-4720-B001-23E5B69102F4}">
      <dgm:prSet/>
      <dgm:spPr/>
      <dgm:t>
        <a:bodyPr/>
        <a:lstStyle/>
        <a:p>
          <a:endParaRPr lang="ru-RU"/>
        </a:p>
      </dgm:t>
    </dgm:pt>
    <dgm:pt modelId="{8DD2FB78-A31A-4BB7-A061-B210AE5D42A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Поперечно-полосатая мышечная ткань</a:t>
          </a:r>
          <a:endParaRPr lang="ru-RU" sz="2000" b="1" dirty="0"/>
        </a:p>
      </dgm:t>
    </dgm:pt>
    <dgm:pt modelId="{86E0FFA1-4A06-4DBF-BEC3-BAF43DD5B955}" type="parTrans" cxnId="{332002AA-27E0-48E0-9D37-635F8543D725}">
      <dgm:prSet/>
      <dgm:spPr/>
      <dgm:t>
        <a:bodyPr/>
        <a:lstStyle/>
        <a:p>
          <a:endParaRPr lang="ru-RU"/>
        </a:p>
      </dgm:t>
    </dgm:pt>
    <dgm:pt modelId="{9A89DD9C-F268-4FD2-9B99-5E2721B94FCD}" type="sibTrans" cxnId="{332002AA-27E0-48E0-9D37-635F8543D725}">
      <dgm:prSet/>
      <dgm:spPr/>
      <dgm:t>
        <a:bodyPr/>
        <a:lstStyle/>
        <a:p>
          <a:endParaRPr lang="ru-RU"/>
        </a:p>
      </dgm:t>
    </dgm:pt>
    <dgm:pt modelId="{2A77CA92-8BBB-45F2-AC92-CF0E2A95F77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Скелетного типа</a:t>
          </a:r>
          <a:endParaRPr lang="ru-RU" sz="2000" b="1" dirty="0"/>
        </a:p>
      </dgm:t>
    </dgm:pt>
    <dgm:pt modelId="{F502A83A-4C2F-4BA1-85B1-932DE6D8F77D}" type="parTrans" cxnId="{40B2B31A-29DF-4F00-9124-F6674FA06A16}">
      <dgm:prSet/>
      <dgm:spPr/>
      <dgm:t>
        <a:bodyPr/>
        <a:lstStyle/>
        <a:p>
          <a:endParaRPr lang="ru-RU"/>
        </a:p>
      </dgm:t>
    </dgm:pt>
    <dgm:pt modelId="{16311664-8183-4901-91A1-440795A15AA4}" type="sibTrans" cxnId="{40B2B31A-29DF-4F00-9124-F6674FA06A16}">
      <dgm:prSet/>
      <dgm:spPr/>
      <dgm:t>
        <a:bodyPr/>
        <a:lstStyle/>
        <a:p>
          <a:endParaRPr lang="ru-RU"/>
        </a:p>
      </dgm:t>
    </dgm:pt>
    <dgm:pt modelId="{2163769C-2901-4C3E-AAD8-22B18E0F4B6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Сердечного типа</a:t>
          </a:r>
          <a:endParaRPr lang="ru-RU" sz="2000" b="1" dirty="0"/>
        </a:p>
      </dgm:t>
    </dgm:pt>
    <dgm:pt modelId="{2355226E-1BD9-49E6-A787-1705A6EE6F32}" type="parTrans" cxnId="{6E210C2F-D660-4466-87A7-983C52CEF167}">
      <dgm:prSet/>
      <dgm:spPr/>
      <dgm:t>
        <a:bodyPr/>
        <a:lstStyle/>
        <a:p>
          <a:endParaRPr lang="ru-RU"/>
        </a:p>
      </dgm:t>
    </dgm:pt>
    <dgm:pt modelId="{1D26F91C-D786-4A65-A843-68B19543058C}" type="sibTrans" cxnId="{6E210C2F-D660-4466-87A7-983C52CEF167}">
      <dgm:prSet/>
      <dgm:spPr/>
      <dgm:t>
        <a:bodyPr/>
        <a:lstStyle/>
        <a:p>
          <a:endParaRPr lang="ru-RU"/>
        </a:p>
      </dgm:t>
    </dgm:pt>
    <dgm:pt modelId="{18212A79-C17A-46B9-8AD1-856963C2CFF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Гладкая мышечная ткань</a:t>
          </a:r>
          <a:endParaRPr lang="ru-RU" sz="2000" b="1" dirty="0"/>
        </a:p>
      </dgm:t>
    </dgm:pt>
    <dgm:pt modelId="{68C33BCB-37BF-4745-8B13-0DB448D2BFDC}" type="parTrans" cxnId="{5E90C363-9378-4C60-B0EF-1C23314A0254}">
      <dgm:prSet/>
      <dgm:spPr/>
      <dgm:t>
        <a:bodyPr/>
        <a:lstStyle/>
        <a:p>
          <a:endParaRPr lang="ru-RU"/>
        </a:p>
      </dgm:t>
    </dgm:pt>
    <dgm:pt modelId="{83AB4DB8-E279-4FA8-9846-08884D643841}" type="sibTrans" cxnId="{5E90C363-9378-4C60-B0EF-1C23314A0254}">
      <dgm:prSet/>
      <dgm:spPr/>
      <dgm:t>
        <a:bodyPr/>
        <a:lstStyle/>
        <a:p>
          <a:endParaRPr lang="ru-RU"/>
        </a:p>
      </dgm:t>
    </dgm:pt>
    <dgm:pt modelId="{82414005-9914-4729-86CC-D1F93F9093E4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Источник развития: </a:t>
          </a:r>
          <a:r>
            <a:rPr lang="ru-RU" sz="2400" b="1" dirty="0" err="1" smtClean="0"/>
            <a:t>миотомы</a:t>
          </a:r>
          <a:r>
            <a:rPr lang="ru-RU" sz="2400" b="1" dirty="0" smtClean="0"/>
            <a:t> сомитов</a:t>
          </a:r>
          <a:endParaRPr lang="ru-RU" sz="2400" b="1" dirty="0"/>
        </a:p>
      </dgm:t>
    </dgm:pt>
    <dgm:pt modelId="{687C29A7-8B3A-4E59-AB03-6AE562BC11B9}" type="parTrans" cxnId="{F284B761-621E-4B0C-9DE9-E8A0DC8F07A2}">
      <dgm:prSet/>
      <dgm:spPr/>
      <dgm:t>
        <a:bodyPr/>
        <a:lstStyle/>
        <a:p>
          <a:endParaRPr lang="ru-RU"/>
        </a:p>
      </dgm:t>
    </dgm:pt>
    <dgm:pt modelId="{DE5F8D39-2B2C-4D85-9950-EFD0552341CF}" type="sibTrans" cxnId="{F284B761-621E-4B0C-9DE9-E8A0DC8F07A2}">
      <dgm:prSet/>
      <dgm:spPr/>
      <dgm:t>
        <a:bodyPr/>
        <a:lstStyle/>
        <a:p>
          <a:endParaRPr lang="ru-RU"/>
        </a:p>
      </dgm:t>
    </dgm:pt>
    <dgm:pt modelId="{F6D77474-9DE9-451E-BBA0-BC619E3B57F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000" b="1" dirty="0" smtClean="0"/>
            <a:t>Источник развития: </a:t>
          </a:r>
          <a:r>
            <a:rPr lang="ru-RU" sz="2000" b="1" dirty="0" err="1" smtClean="0"/>
            <a:t>миоэпикардиальные</a:t>
          </a:r>
          <a:r>
            <a:rPr lang="ru-RU" sz="2000" b="1" dirty="0" smtClean="0"/>
            <a:t> пластинки висцерального листка </a:t>
          </a:r>
          <a:r>
            <a:rPr lang="ru-RU" sz="2000" b="1" dirty="0" err="1" smtClean="0"/>
            <a:t>спланхнотома</a:t>
          </a:r>
          <a:endParaRPr lang="ru-RU" sz="2000" b="1" dirty="0"/>
        </a:p>
      </dgm:t>
    </dgm:pt>
    <dgm:pt modelId="{3E2E9B44-DAD9-4DCA-B4FB-EC08B9E648C5}" type="parTrans" cxnId="{DD7A4E1C-1A52-4410-B582-6F2C2CC005E3}">
      <dgm:prSet/>
      <dgm:spPr/>
      <dgm:t>
        <a:bodyPr/>
        <a:lstStyle/>
        <a:p>
          <a:endParaRPr lang="ru-RU"/>
        </a:p>
      </dgm:t>
    </dgm:pt>
    <dgm:pt modelId="{AD047280-1F17-44CF-9169-A81B96C546B0}" type="sibTrans" cxnId="{DD7A4E1C-1A52-4410-B582-6F2C2CC005E3}">
      <dgm:prSet/>
      <dgm:spPr/>
      <dgm:t>
        <a:bodyPr/>
        <a:lstStyle/>
        <a:p>
          <a:endParaRPr lang="ru-RU"/>
        </a:p>
      </dgm:t>
    </dgm:pt>
    <dgm:pt modelId="{B3F37479-ABE0-4FF3-8DAD-02A39C55242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/>
            <a:t>Висцерального и </a:t>
          </a:r>
          <a:r>
            <a:rPr lang="ru-RU" sz="1800" b="1" dirty="0" err="1" smtClean="0"/>
            <a:t>васкулярного</a:t>
          </a:r>
          <a:r>
            <a:rPr lang="ru-RU" sz="1800" b="1" dirty="0" smtClean="0"/>
            <a:t> типов</a:t>
          </a:r>
          <a:endParaRPr lang="ru-RU" sz="1800" b="1" dirty="0"/>
        </a:p>
      </dgm:t>
    </dgm:pt>
    <dgm:pt modelId="{F6F5D00B-48C0-4107-991B-EFE561417DFE}" type="parTrans" cxnId="{F436B9D2-0C19-4DE1-98C9-08391640596C}">
      <dgm:prSet/>
      <dgm:spPr/>
      <dgm:t>
        <a:bodyPr/>
        <a:lstStyle/>
        <a:p>
          <a:endParaRPr lang="ru-RU"/>
        </a:p>
      </dgm:t>
    </dgm:pt>
    <dgm:pt modelId="{308B0BB2-9F3A-4B01-9304-7AA5996B2B26}" type="sibTrans" cxnId="{F436B9D2-0C19-4DE1-98C9-08391640596C}">
      <dgm:prSet/>
      <dgm:spPr/>
      <dgm:t>
        <a:bodyPr/>
        <a:lstStyle/>
        <a:p>
          <a:endParaRPr lang="ru-RU"/>
        </a:p>
      </dgm:t>
    </dgm:pt>
    <dgm:pt modelId="{C3EA12FD-283A-42DD-94DA-92D2AE490F1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Мезенхима</a:t>
          </a:r>
          <a:endParaRPr lang="ru-RU" sz="2000" b="1" dirty="0"/>
        </a:p>
      </dgm:t>
    </dgm:pt>
    <dgm:pt modelId="{6E594AD5-C266-432D-BECA-C0AD80EB0803}" type="parTrans" cxnId="{83FAB70E-9126-4D88-9B12-CEFFB4894F92}">
      <dgm:prSet/>
      <dgm:spPr/>
      <dgm:t>
        <a:bodyPr/>
        <a:lstStyle/>
        <a:p>
          <a:endParaRPr lang="ru-RU"/>
        </a:p>
      </dgm:t>
    </dgm:pt>
    <dgm:pt modelId="{C9A61972-60E3-4F3E-82E3-21ADAA442965}" type="sibTrans" cxnId="{83FAB70E-9126-4D88-9B12-CEFFB4894F92}">
      <dgm:prSet/>
      <dgm:spPr/>
      <dgm:t>
        <a:bodyPr/>
        <a:lstStyle/>
        <a:p>
          <a:endParaRPr lang="ru-RU"/>
        </a:p>
      </dgm:t>
    </dgm:pt>
    <dgm:pt modelId="{355BD22A-4358-47AF-92D0-1EC2C46B5360}" type="pres">
      <dgm:prSet presAssocID="{4369B099-B0DD-46B5-9F47-0613C57747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51694E-30D2-4C04-AF2C-A406D2D0A975}" type="pres">
      <dgm:prSet presAssocID="{2A297EDF-7E84-493F-BFD0-9C2350FB1A3B}" presName="root1" presStyleCnt="0"/>
      <dgm:spPr/>
    </dgm:pt>
    <dgm:pt modelId="{73FC76A6-9988-429C-A88A-C6003C4BD250}" type="pres">
      <dgm:prSet presAssocID="{2A297EDF-7E84-493F-BFD0-9C2350FB1A3B}" presName="LevelOneTextNode" presStyleLbl="node0" presStyleIdx="0" presStyleCnt="1" custScaleX="109870" custScaleY="1666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480128-8EAC-42FC-9FF2-5AEDF05E630D}" type="pres">
      <dgm:prSet presAssocID="{2A297EDF-7E84-493F-BFD0-9C2350FB1A3B}" presName="level2hierChild" presStyleCnt="0"/>
      <dgm:spPr/>
    </dgm:pt>
    <dgm:pt modelId="{290B0D79-D379-4810-A7B3-CE065287BF0E}" type="pres">
      <dgm:prSet presAssocID="{86E0FFA1-4A06-4DBF-BEC3-BAF43DD5B95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3CA27FC-6078-41BE-A4B5-4A336E114742}" type="pres">
      <dgm:prSet presAssocID="{86E0FFA1-4A06-4DBF-BEC3-BAF43DD5B95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6A13837-EC12-47C6-AB1A-358687EB07DB}" type="pres">
      <dgm:prSet presAssocID="{8DD2FB78-A31A-4BB7-A061-B210AE5D42AD}" presName="root2" presStyleCnt="0"/>
      <dgm:spPr/>
    </dgm:pt>
    <dgm:pt modelId="{E7F1195C-0EA8-4917-BB5C-4DFB7DC34A1D}" type="pres">
      <dgm:prSet presAssocID="{8DD2FB78-A31A-4BB7-A061-B210AE5D42AD}" presName="LevelTwoTextNode" presStyleLbl="node2" presStyleIdx="0" presStyleCnt="2" custScaleY="181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27FC7D-AE29-430A-A932-48803E695065}" type="pres">
      <dgm:prSet presAssocID="{8DD2FB78-A31A-4BB7-A061-B210AE5D42AD}" presName="level3hierChild" presStyleCnt="0"/>
      <dgm:spPr/>
    </dgm:pt>
    <dgm:pt modelId="{A9AEE50E-E7A5-4D52-B087-4BC1C530F0B2}" type="pres">
      <dgm:prSet presAssocID="{F502A83A-4C2F-4BA1-85B1-932DE6D8F77D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9602F280-146F-43BC-91F7-FC061FB0EBA9}" type="pres">
      <dgm:prSet presAssocID="{F502A83A-4C2F-4BA1-85B1-932DE6D8F77D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1007316-6C43-467E-A37C-8A0F3F68ABBF}" type="pres">
      <dgm:prSet presAssocID="{2A77CA92-8BBB-45F2-AC92-CF0E2A95F774}" presName="root2" presStyleCnt="0"/>
      <dgm:spPr/>
    </dgm:pt>
    <dgm:pt modelId="{D3552F28-B859-4D7D-B0A7-E16E7D40458C}" type="pres">
      <dgm:prSet presAssocID="{2A77CA92-8BBB-45F2-AC92-CF0E2A95F774}" presName="LevelTwoTextNode" presStyleLbl="node3" presStyleIdx="0" presStyleCnt="3" custScaleY="136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47F7D1-3B19-4E36-96F2-9360B157A98F}" type="pres">
      <dgm:prSet presAssocID="{2A77CA92-8BBB-45F2-AC92-CF0E2A95F774}" presName="level3hierChild" presStyleCnt="0"/>
      <dgm:spPr/>
    </dgm:pt>
    <dgm:pt modelId="{B0448064-1D05-4EA8-8CDF-C326EA26BD7F}" type="pres">
      <dgm:prSet presAssocID="{687C29A7-8B3A-4E59-AB03-6AE562BC11B9}" presName="conn2-1" presStyleLbl="parChTrans1D4" presStyleIdx="0" presStyleCnt="3"/>
      <dgm:spPr/>
      <dgm:t>
        <a:bodyPr/>
        <a:lstStyle/>
        <a:p>
          <a:endParaRPr lang="ru-RU"/>
        </a:p>
      </dgm:t>
    </dgm:pt>
    <dgm:pt modelId="{16F6554E-37C5-4838-B0AB-C8D8BB274EEF}" type="pres">
      <dgm:prSet presAssocID="{687C29A7-8B3A-4E59-AB03-6AE562BC11B9}" presName="connTx" presStyleLbl="parChTrans1D4" presStyleIdx="0" presStyleCnt="3"/>
      <dgm:spPr/>
      <dgm:t>
        <a:bodyPr/>
        <a:lstStyle/>
        <a:p>
          <a:endParaRPr lang="ru-RU"/>
        </a:p>
      </dgm:t>
    </dgm:pt>
    <dgm:pt modelId="{D543A84F-ED7F-49F8-957F-B9D039A54083}" type="pres">
      <dgm:prSet presAssocID="{82414005-9914-4729-86CC-D1F93F9093E4}" presName="root2" presStyleCnt="0"/>
      <dgm:spPr/>
    </dgm:pt>
    <dgm:pt modelId="{57E04C6C-8A77-4932-8007-8CA2F3C5AE86}" type="pres">
      <dgm:prSet presAssocID="{82414005-9914-4729-86CC-D1F93F9093E4}" presName="LevelTwoTextNode" presStyleLbl="node4" presStyleIdx="0" presStyleCnt="3" custScaleY="186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622477-86B8-4019-B176-5A0CBB603997}" type="pres">
      <dgm:prSet presAssocID="{82414005-9914-4729-86CC-D1F93F9093E4}" presName="level3hierChild" presStyleCnt="0"/>
      <dgm:spPr/>
    </dgm:pt>
    <dgm:pt modelId="{85A18AC9-BABD-4FE4-A043-BDC8030A526C}" type="pres">
      <dgm:prSet presAssocID="{2355226E-1BD9-49E6-A787-1705A6EE6F32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3F404343-52F2-4C8E-B080-E25639D520DF}" type="pres">
      <dgm:prSet presAssocID="{2355226E-1BD9-49E6-A787-1705A6EE6F32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34E8934-5873-45FD-886C-F0616BAEC6C7}" type="pres">
      <dgm:prSet presAssocID="{2163769C-2901-4C3E-AAD8-22B18E0F4B61}" presName="root2" presStyleCnt="0"/>
      <dgm:spPr/>
    </dgm:pt>
    <dgm:pt modelId="{4AB58278-F9D2-4252-B7F5-DB564C18896B}" type="pres">
      <dgm:prSet presAssocID="{2163769C-2901-4C3E-AAD8-22B18E0F4B61}" presName="LevelTwoTextNode" presStyleLbl="node3" presStyleIdx="1" presStyleCnt="3" custScaleY="1328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65F2-67A5-463D-B52B-7800BEE51B7C}" type="pres">
      <dgm:prSet presAssocID="{2163769C-2901-4C3E-AAD8-22B18E0F4B61}" presName="level3hierChild" presStyleCnt="0"/>
      <dgm:spPr/>
    </dgm:pt>
    <dgm:pt modelId="{E3FA3590-C7F3-4117-BE80-CE5F7ED62462}" type="pres">
      <dgm:prSet presAssocID="{3E2E9B44-DAD9-4DCA-B4FB-EC08B9E648C5}" presName="conn2-1" presStyleLbl="parChTrans1D4" presStyleIdx="1" presStyleCnt="3"/>
      <dgm:spPr/>
      <dgm:t>
        <a:bodyPr/>
        <a:lstStyle/>
        <a:p>
          <a:endParaRPr lang="ru-RU"/>
        </a:p>
      </dgm:t>
    </dgm:pt>
    <dgm:pt modelId="{6EC4AC75-601D-464D-9045-5058A898B45A}" type="pres">
      <dgm:prSet presAssocID="{3E2E9B44-DAD9-4DCA-B4FB-EC08B9E648C5}" presName="connTx" presStyleLbl="parChTrans1D4" presStyleIdx="1" presStyleCnt="3"/>
      <dgm:spPr/>
      <dgm:t>
        <a:bodyPr/>
        <a:lstStyle/>
        <a:p>
          <a:endParaRPr lang="ru-RU"/>
        </a:p>
      </dgm:t>
    </dgm:pt>
    <dgm:pt modelId="{00FA6A72-5225-42DB-BE3B-B76283AEEE40}" type="pres">
      <dgm:prSet presAssocID="{F6D77474-9DE9-451E-BBA0-BC619E3B57F5}" presName="root2" presStyleCnt="0"/>
      <dgm:spPr/>
    </dgm:pt>
    <dgm:pt modelId="{18DD86A1-99CC-4CB4-ABE2-0C2C40496E3D}" type="pres">
      <dgm:prSet presAssocID="{F6D77474-9DE9-451E-BBA0-BC619E3B57F5}" presName="LevelTwoTextNode" presStyleLbl="node4" presStyleIdx="1" presStyleCnt="3" custScaleX="169673" custScaleY="244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0D74D1-B100-4902-8269-B11F06C34F09}" type="pres">
      <dgm:prSet presAssocID="{F6D77474-9DE9-451E-BBA0-BC619E3B57F5}" presName="level3hierChild" presStyleCnt="0"/>
      <dgm:spPr/>
    </dgm:pt>
    <dgm:pt modelId="{704DC71B-79E4-46B4-B935-C8B60581AFCB}" type="pres">
      <dgm:prSet presAssocID="{68C33BCB-37BF-4745-8B13-0DB448D2BFD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8A58D0E-296E-4EF5-879E-1A19B00B26B4}" type="pres">
      <dgm:prSet presAssocID="{68C33BCB-37BF-4745-8B13-0DB448D2BFD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E5D5FE3-D718-407C-BCDF-51ADB48194CA}" type="pres">
      <dgm:prSet presAssocID="{18212A79-C17A-46B9-8AD1-856963C2CFF1}" presName="root2" presStyleCnt="0"/>
      <dgm:spPr/>
    </dgm:pt>
    <dgm:pt modelId="{CC2A7C1A-B58F-4412-83B6-6C5FAAE769F3}" type="pres">
      <dgm:prSet presAssocID="{18212A79-C17A-46B9-8AD1-856963C2CFF1}" presName="LevelTwoTextNode" presStyleLbl="node2" presStyleIdx="1" presStyleCnt="2" custScaleY="187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230205-20C8-4F36-BDD3-B08A7F6403B2}" type="pres">
      <dgm:prSet presAssocID="{18212A79-C17A-46B9-8AD1-856963C2CFF1}" presName="level3hierChild" presStyleCnt="0"/>
      <dgm:spPr/>
    </dgm:pt>
    <dgm:pt modelId="{5F164464-61D3-40C5-BCAB-7727130ADB32}" type="pres">
      <dgm:prSet presAssocID="{F6F5D00B-48C0-4107-991B-EFE561417DFE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524CB781-B5EF-4F70-B0D6-22AD867A36BA}" type="pres">
      <dgm:prSet presAssocID="{F6F5D00B-48C0-4107-991B-EFE561417DFE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8CC3933-7807-4D3D-8927-41868027679F}" type="pres">
      <dgm:prSet presAssocID="{B3F37479-ABE0-4FF3-8DAD-02A39C552426}" presName="root2" presStyleCnt="0"/>
      <dgm:spPr/>
    </dgm:pt>
    <dgm:pt modelId="{F1A297E2-5EB3-4A07-A633-E7BE00BE56C4}" type="pres">
      <dgm:prSet presAssocID="{B3F37479-ABE0-4FF3-8DAD-02A39C552426}" presName="LevelTwoTextNode" presStyleLbl="node3" presStyleIdx="2" presStyleCnt="3" custScaleX="109162" custScaleY="1692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0B51F-3171-4E03-A1C2-606B812762D8}" type="pres">
      <dgm:prSet presAssocID="{B3F37479-ABE0-4FF3-8DAD-02A39C552426}" presName="level3hierChild" presStyleCnt="0"/>
      <dgm:spPr/>
    </dgm:pt>
    <dgm:pt modelId="{AA7A0C75-6A68-47F2-9632-A4710A2D8A62}" type="pres">
      <dgm:prSet presAssocID="{6E594AD5-C266-432D-BECA-C0AD80EB0803}" presName="conn2-1" presStyleLbl="parChTrans1D4" presStyleIdx="2" presStyleCnt="3"/>
      <dgm:spPr/>
      <dgm:t>
        <a:bodyPr/>
        <a:lstStyle/>
        <a:p>
          <a:endParaRPr lang="ru-RU"/>
        </a:p>
      </dgm:t>
    </dgm:pt>
    <dgm:pt modelId="{F8BF705C-D6A2-4EDC-BB52-A721A2C6749A}" type="pres">
      <dgm:prSet presAssocID="{6E594AD5-C266-432D-BECA-C0AD80EB0803}" presName="connTx" presStyleLbl="parChTrans1D4" presStyleIdx="2" presStyleCnt="3"/>
      <dgm:spPr/>
      <dgm:t>
        <a:bodyPr/>
        <a:lstStyle/>
        <a:p>
          <a:endParaRPr lang="ru-RU"/>
        </a:p>
      </dgm:t>
    </dgm:pt>
    <dgm:pt modelId="{33B84D0D-2513-484F-942D-2B2538C97780}" type="pres">
      <dgm:prSet presAssocID="{C3EA12FD-283A-42DD-94DA-92D2AE490F11}" presName="root2" presStyleCnt="0"/>
      <dgm:spPr/>
    </dgm:pt>
    <dgm:pt modelId="{27A12B07-57BA-4B92-97F7-8F927AB85878}" type="pres">
      <dgm:prSet presAssocID="{C3EA12FD-283A-42DD-94DA-92D2AE490F11}" presName="LevelTwoTextNode" presStyleLbl="node4" presStyleIdx="2" presStyleCnt="3" custScaleY="1972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52CFD0-2361-4279-BB8C-1594679B784B}" type="pres">
      <dgm:prSet presAssocID="{C3EA12FD-283A-42DD-94DA-92D2AE490F11}" presName="level3hierChild" presStyleCnt="0"/>
      <dgm:spPr/>
    </dgm:pt>
  </dgm:ptLst>
  <dgm:cxnLst>
    <dgm:cxn modelId="{DD7A4E1C-1A52-4410-B582-6F2C2CC005E3}" srcId="{2163769C-2901-4C3E-AAD8-22B18E0F4B61}" destId="{F6D77474-9DE9-451E-BBA0-BC619E3B57F5}" srcOrd="0" destOrd="0" parTransId="{3E2E9B44-DAD9-4DCA-B4FB-EC08B9E648C5}" sibTransId="{AD047280-1F17-44CF-9169-A81B96C546B0}"/>
    <dgm:cxn modelId="{0A0BFDF7-04B8-4720-B001-23E5B69102F4}" srcId="{4369B099-B0DD-46B5-9F47-0613C57747A0}" destId="{2A297EDF-7E84-493F-BFD0-9C2350FB1A3B}" srcOrd="0" destOrd="0" parTransId="{85978B03-3DDD-41C4-977A-178A7A285AD2}" sibTransId="{02E3B64C-CB32-4ED2-A413-C8BA2C0903C9}"/>
    <dgm:cxn modelId="{5E90C363-9378-4C60-B0EF-1C23314A0254}" srcId="{2A297EDF-7E84-493F-BFD0-9C2350FB1A3B}" destId="{18212A79-C17A-46B9-8AD1-856963C2CFF1}" srcOrd="1" destOrd="0" parTransId="{68C33BCB-37BF-4745-8B13-0DB448D2BFDC}" sibTransId="{83AB4DB8-E279-4FA8-9846-08884D643841}"/>
    <dgm:cxn modelId="{0F4D79DC-C8BB-46E4-91F6-390C9666FEF6}" type="presOf" srcId="{3E2E9B44-DAD9-4DCA-B4FB-EC08B9E648C5}" destId="{6EC4AC75-601D-464D-9045-5058A898B45A}" srcOrd="1" destOrd="0" presId="urn:microsoft.com/office/officeart/2005/8/layout/hierarchy2"/>
    <dgm:cxn modelId="{F436B9D2-0C19-4DE1-98C9-08391640596C}" srcId="{18212A79-C17A-46B9-8AD1-856963C2CFF1}" destId="{B3F37479-ABE0-4FF3-8DAD-02A39C552426}" srcOrd="0" destOrd="0" parTransId="{F6F5D00B-48C0-4107-991B-EFE561417DFE}" sibTransId="{308B0BB2-9F3A-4B01-9304-7AA5996B2B26}"/>
    <dgm:cxn modelId="{5A1045F9-28B5-4AC0-B22F-AFA7F3A70B70}" type="presOf" srcId="{F6D77474-9DE9-451E-BBA0-BC619E3B57F5}" destId="{18DD86A1-99CC-4CB4-ABE2-0C2C40496E3D}" srcOrd="0" destOrd="0" presId="urn:microsoft.com/office/officeart/2005/8/layout/hierarchy2"/>
    <dgm:cxn modelId="{6D75FCAE-FC64-4BBE-840F-F31B3462AD56}" type="presOf" srcId="{2A297EDF-7E84-493F-BFD0-9C2350FB1A3B}" destId="{73FC76A6-9988-429C-A88A-C6003C4BD250}" srcOrd="0" destOrd="0" presId="urn:microsoft.com/office/officeart/2005/8/layout/hierarchy2"/>
    <dgm:cxn modelId="{2B02DBAC-0AF2-4763-8F68-F7D0094304DD}" type="presOf" srcId="{B3F37479-ABE0-4FF3-8DAD-02A39C552426}" destId="{F1A297E2-5EB3-4A07-A633-E7BE00BE56C4}" srcOrd="0" destOrd="0" presId="urn:microsoft.com/office/officeart/2005/8/layout/hierarchy2"/>
    <dgm:cxn modelId="{31F119EE-616B-450F-83AB-E8F468BF3614}" type="presOf" srcId="{F6F5D00B-48C0-4107-991B-EFE561417DFE}" destId="{524CB781-B5EF-4F70-B0D6-22AD867A36BA}" srcOrd="1" destOrd="0" presId="urn:microsoft.com/office/officeart/2005/8/layout/hierarchy2"/>
    <dgm:cxn modelId="{1C89A6DE-913C-4138-8563-3FF5627B3525}" type="presOf" srcId="{2355226E-1BD9-49E6-A787-1705A6EE6F32}" destId="{85A18AC9-BABD-4FE4-A043-BDC8030A526C}" srcOrd="0" destOrd="0" presId="urn:microsoft.com/office/officeart/2005/8/layout/hierarchy2"/>
    <dgm:cxn modelId="{83FAB70E-9126-4D88-9B12-CEFFB4894F92}" srcId="{B3F37479-ABE0-4FF3-8DAD-02A39C552426}" destId="{C3EA12FD-283A-42DD-94DA-92D2AE490F11}" srcOrd="0" destOrd="0" parTransId="{6E594AD5-C266-432D-BECA-C0AD80EB0803}" sibTransId="{C9A61972-60E3-4F3E-82E3-21ADAA442965}"/>
    <dgm:cxn modelId="{40B2B31A-29DF-4F00-9124-F6674FA06A16}" srcId="{8DD2FB78-A31A-4BB7-A061-B210AE5D42AD}" destId="{2A77CA92-8BBB-45F2-AC92-CF0E2A95F774}" srcOrd="0" destOrd="0" parTransId="{F502A83A-4C2F-4BA1-85B1-932DE6D8F77D}" sibTransId="{16311664-8183-4901-91A1-440795A15AA4}"/>
    <dgm:cxn modelId="{FCD438B9-F85F-4F08-8399-9A18FC17A398}" type="presOf" srcId="{F502A83A-4C2F-4BA1-85B1-932DE6D8F77D}" destId="{9602F280-146F-43BC-91F7-FC061FB0EBA9}" srcOrd="1" destOrd="0" presId="urn:microsoft.com/office/officeart/2005/8/layout/hierarchy2"/>
    <dgm:cxn modelId="{D7122C64-8458-4A2D-8899-1280EBBD8D2A}" type="presOf" srcId="{6E594AD5-C266-432D-BECA-C0AD80EB0803}" destId="{F8BF705C-D6A2-4EDC-BB52-A721A2C6749A}" srcOrd="1" destOrd="0" presId="urn:microsoft.com/office/officeart/2005/8/layout/hierarchy2"/>
    <dgm:cxn modelId="{9BA068DB-748A-4B1E-8FE7-140E64BDA03F}" type="presOf" srcId="{6E594AD5-C266-432D-BECA-C0AD80EB0803}" destId="{AA7A0C75-6A68-47F2-9632-A4710A2D8A62}" srcOrd="0" destOrd="0" presId="urn:microsoft.com/office/officeart/2005/8/layout/hierarchy2"/>
    <dgm:cxn modelId="{4B9435C3-77D3-432B-91DB-B4589C33F340}" type="presOf" srcId="{86E0FFA1-4A06-4DBF-BEC3-BAF43DD5B955}" destId="{D3CA27FC-6078-41BE-A4B5-4A336E114742}" srcOrd="1" destOrd="0" presId="urn:microsoft.com/office/officeart/2005/8/layout/hierarchy2"/>
    <dgm:cxn modelId="{F284B761-621E-4B0C-9DE9-E8A0DC8F07A2}" srcId="{2A77CA92-8BBB-45F2-AC92-CF0E2A95F774}" destId="{82414005-9914-4729-86CC-D1F93F9093E4}" srcOrd="0" destOrd="0" parTransId="{687C29A7-8B3A-4E59-AB03-6AE562BC11B9}" sibTransId="{DE5F8D39-2B2C-4D85-9950-EFD0552341CF}"/>
    <dgm:cxn modelId="{2707608A-418A-4402-A0F8-7AE4F558ACA0}" type="presOf" srcId="{4369B099-B0DD-46B5-9F47-0613C57747A0}" destId="{355BD22A-4358-47AF-92D0-1EC2C46B5360}" srcOrd="0" destOrd="0" presId="urn:microsoft.com/office/officeart/2005/8/layout/hierarchy2"/>
    <dgm:cxn modelId="{BDB0D465-35F4-4CC2-B224-0B0D14AC6859}" type="presOf" srcId="{F6F5D00B-48C0-4107-991B-EFE561417DFE}" destId="{5F164464-61D3-40C5-BCAB-7727130ADB32}" srcOrd="0" destOrd="0" presId="urn:microsoft.com/office/officeart/2005/8/layout/hierarchy2"/>
    <dgm:cxn modelId="{6E210C2F-D660-4466-87A7-983C52CEF167}" srcId="{8DD2FB78-A31A-4BB7-A061-B210AE5D42AD}" destId="{2163769C-2901-4C3E-AAD8-22B18E0F4B61}" srcOrd="1" destOrd="0" parTransId="{2355226E-1BD9-49E6-A787-1705A6EE6F32}" sibTransId="{1D26F91C-D786-4A65-A843-68B19543058C}"/>
    <dgm:cxn modelId="{59410950-80BC-4602-99B6-7DD9B32C4B8C}" type="presOf" srcId="{68C33BCB-37BF-4745-8B13-0DB448D2BFDC}" destId="{38A58D0E-296E-4EF5-879E-1A19B00B26B4}" srcOrd="1" destOrd="0" presId="urn:microsoft.com/office/officeart/2005/8/layout/hierarchy2"/>
    <dgm:cxn modelId="{2BD981B5-439A-4F1B-8D00-43E47DB5915C}" type="presOf" srcId="{8DD2FB78-A31A-4BB7-A061-B210AE5D42AD}" destId="{E7F1195C-0EA8-4917-BB5C-4DFB7DC34A1D}" srcOrd="0" destOrd="0" presId="urn:microsoft.com/office/officeart/2005/8/layout/hierarchy2"/>
    <dgm:cxn modelId="{2FAB322C-BC97-4E34-B17D-AA1389DC00CD}" type="presOf" srcId="{18212A79-C17A-46B9-8AD1-856963C2CFF1}" destId="{CC2A7C1A-B58F-4412-83B6-6C5FAAE769F3}" srcOrd="0" destOrd="0" presId="urn:microsoft.com/office/officeart/2005/8/layout/hierarchy2"/>
    <dgm:cxn modelId="{83007E10-D29D-42AB-A2E9-0B88B704F887}" type="presOf" srcId="{2163769C-2901-4C3E-AAD8-22B18E0F4B61}" destId="{4AB58278-F9D2-4252-B7F5-DB564C18896B}" srcOrd="0" destOrd="0" presId="urn:microsoft.com/office/officeart/2005/8/layout/hierarchy2"/>
    <dgm:cxn modelId="{6940E44C-18A9-46DB-8979-BA770754756B}" type="presOf" srcId="{687C29A7-8B3A-4E59-AB03-6AE562BC11B9}" destId="{16F6554E-37C5-4838-B0AB-C8D8BB274EEF}" srcOrd="1" destOrd="0" presId="urn:microsoft.com/office/officeart/2005/8/layout/hierarchy2"/>
    <dgm:cxn modelId="{2003CEDD-0A95-4E30-A950-9D1B13889888}" type="presOf" srcId="{82414005-9914-4729-86CC-D1F93F9093E4}" destId="{57E04C6C-8A77-4932-8007-8CA2F3C5AE86}" srcOrd="0" destOrd="0" presId="urn:microsoft.com/office/officeart/2005/8/layout/hierarchy2"/>
    <dgm:cxn modelId="{83047054-97F7-4259-935D-CBFD67D09DCA}" type="presOf" srcId="{86E0FFA1-4A06-4DBF-BEC3-BAF43DD5B955}" destId="{290B0D79-D379-4810-A7B3-CE065287BF0E}" srcOrd="0" destOrd="0" presId="urn:microsoft.com/office/officeart/2005/8/layout/hierarchy2"/>
    <dgm:cxn modelId="{494FF56D-1EA5-4100-BB24-BE53AB7BAFA4}" type="presOf" srcId="{2A77CA92-8BBB-45F2-AC92-CF0E2A95F774}" destId="{D3552F28-B859-4D7D-B0A7-E16E7D40458C}" srcOrd="0" destOrd="0" presId="urn:microsoft.com/office/officeart/2005/8/layout/hierarchy2"/>
    <dgm:cxn modelId="{0A48EE73-3087-4694-BAEB-3ED9E3ABDDDE}" type="presOf" srcId="{2355226E-1BD9-49E6-A787-1705A6EE6F32}" destId="{3F404343-52F2-4C8E-B080-E25639D520DF}" srcOrd="1" destOrd="0" presId="urn:microsoft.com/office/officeart/2005/8/layout/hierarchy2"/>
    <dgm:cxn modelId="{192368AA-50EB-48CE-A72E-873E79CB44CD}" type="presOf" srcId="{F502A83A-4C2F-4BA1-85B1-932DE6D8F77D}" destId="{A9AEE50E-E7A5-4D52-B087-4BC1C530F0B2}" srcOrd="0" destOrd="0" presId="urn:microsoft.com/office/officeart/2005/8/layout/hierarchy2"/>
    <dgm:cxn modelId="{F6BE67C0-AAD7-41A6-8303-A22C931C7068}" type="presOf" srcId="{3E2E9B44-DAD9-4DCA-B4FB-EC08B9E648C5}" destId="{E3FA3590-C7F3-4117-BE80-CE5F7ED62462}" srcOrd="0" destOrd="0" presId="urn:microsoft.com/office/officeart/2005/8/layout/hierarchy2"/>
    <dgm:cxn modelId="{2EA64936-9A70-427C-8B7D-273CD9B4F85C}" type="presOf" srcId="{68C33BCB-37BF-4745-8B13-0DB448D2BFDC}" destId="{704DC71B-79E4-46B4-B935-C8B60581AFCB}" srcOrd="0" destOrd="0" presId="urn:microsoft.com/office/officeart/2005/8/layout/hierarchy2"/>
    <dgm:cxn modelId="{5C9C17E3-3398-48DE-B294-115790366B46}" type="presOf" srcId="{687C29A7-8B3A-4E59-AB03-6AE562BC11B9}" destId="{B0448064-1D05-4EA8-8CDF-C326EA26BD7F}" srcOrd="0" destOrd="0" presId="urn:microsoft.com/office/officeart/2005/8/layout/hierarchy2"/>
    <dgm:cxn modelId="{EEE469D4-1223-43F1-B049-AC06A8763DCE}" type="presOf" srcId="{C3EA12FD-283A-42DD-94DA-92D2AE490F11}" destId="{27A12B07-57BA-4B92-97F7-8F927AB85878}" srcOrd="0" destOrd="0" presId="urn:microsoft.com/office/officeart/2005/8/layout/hierarchy2"/>
    <dgm:cxn modelId="{332002AA-27E0-48E0-9D37-635F8543D725}" srcId="{2A297EDF-7E84-493F-BFD0-9C2350FB1A3B}" destId="{8DD2FB78-A31A-4BB7-A061-B210AE5D42AD}" srcOrd="0" destOrd="0" parTransId="{86E0FFA1-4A06-4DBF-BEC3-BAF43DD5B955}" sibTransId="{9A89DD9C-F268-4FD2-9B99-5E2721B94FCD}"/>
    <dgm:cxn modelId="{BE4F6D1B-5FCE-44B3-BECB-E3D8D9346519}" type="presParOf" srcId="{355BD22A-4358-47AF-92D0-1EC2C46B5360}" destId="{F351694E-30D2-4C04-AF2C-A406D2D0A975}" srcOrd="0" destOrd="0" presId="urn:microsoft.com/office/officeart/2005/8/layout/hierarchy2"/>
    <dgm:cxn modelId="{AC00328C-1B44-49E1-8B0D-B1E6390AA5DB}" type="presParOf" srcId="{F351694E-30D2-4C04-AF2C-A406D2D0A975}" destId="{73FC76A6-9988-429C-A88A-C6003C4BD250}" srcOrd="0" destOrd="0" presId="urn:microsoft.com/office/officeart/2005/8/layout/hierarchy2"/>
    <dgm:cxn modelId="{0A3F62DE-1DD4-4AA3-A443-2DD0FCC85E28}" type="presParOf" srcId="{F351694E-30D2-4C04-AF2C-A406D2D0A975}" destId="{7D480128-8EAC-42FC-9FF2-5AEDF05E630D}" srcOrd="1" destOrd="0" presId="urn:microsoft.com/office/officeart/2005/8/layout/hierarchy2"/>
    <dgm:cxn modelId="{D3480447-E7E7-49E3-98FC-BBA0AE49750C}" type="presParOf" srcId="{7D480128-8EAC-42FC-9FF2-5AEDF05E630D}" destId="{290B0D79-D379-4810-A7B3-CE065287BF0E}" srcOrd="0" destOrd="0" presId="urn:microsoft.com/office/officeart/2005/8/layout/hierarchy2"/>
    <dgm:cxn modelId="{5A33FC16-0337-436D-9B39-F852642B6CE2}" type="presParOf" srcId="{290B0D79-D379-4810-A7B3-CE065287BF0E}" destId="{D3CA27FC-6078-41BE-A4B5-4A336E114742}" srcOrd="0" destOrd="0" presId="urn:microsoft.com/office/officeart/2005/8/layout/hierarchy2"/>
    <dgm:cxn modelId="{BF96D648-0D8F-4BDC-B38E-A7999C08E74C}" type="presParOf" srcId="{7D480128-8EAC-42FC-9FF2-5AEDF05E630D}" destId="{E6A13837-EC12-47C6-AB1A-358687EB07DB}" srcOrd="1" destOrd="0" presId="urn:microsoft.com/office/officeart/2005/8/layout/hierarchy2"/>
    <dgm:cxn modelId="{0D547F27-96B5-46DD-AB24-F080A9089309}" type="presParOf" srcId="{E6A13837-EC12-47C6-AB1A-358687EB07DB}" destId="{E7F1195C-0EA8-4917-BB5C-4DFB7DC34A1D}" srcOrd="0" destOrd="0" presId="urn:microsoft.com/office/officeart/2005/8/layout/hierarchy2"/>
    <dgm:cxn modelId="{69069E41-D863-474B-8731-02BC49299661}" type="presParOf" srcId="{E6A13837-EC12-47C6-AB1A-358687EB07DB}" destId="{B827FC7D-AE29-430A-A932-48803E695065}" srcOrd="1" destOrd="0" presId="urn:microsoft.com/office/officeart/2005/8/layout/hierarchy2"/>
    <dgm:cxn modelId="{46BB0342-FF3B-4E44-AD66-B9399505B19B}" type="presParOf" srcId="{B827FC7D-AE29-430A-A932-48803E695065}" destId="{A9AEE50E-E7A5-4D52-B087-4BC1C530F0B2}" srcOrd="0" destOrd="0" presId="urn:microsoft.com/office/officeart/2005/8/layout/hierarchy2"/>
    <dgm:cxn modelId="{A84E125E-3D79-4785-A353-F0B95F4DBFBB}" type="presParOf" srcId="{A9AEE50E-E7A5-4D52-B087-4BC1C530F0B2}" destId="{9602F280-146F-43BC-91F7-FC061FB0EBA9}" srcOrd="0" destOrd="0" presId="urn:microsoft.com/office/officeart/2005/8/layout/hierarchy2"/>
    <dgm:cxn modelId="{6F7682E3-F9A0-4423-B68A-3FB80F8273BE}" type="presParOf" srcId="{B827FC7D-AE29-430A-A932-48803E695065}" destId="{81007316-6C43-467E-A37C-8A0F3F68ABBF}" srcOrd="1" destOrd="0" presId="urn:microsoft.com/office/officeart/2005/8/layout/hierarchy2"/>
    <dgm:cxn modelId="{5925B4EB-1004-4E51-AA1E-2535523F0DB2}" type="presParOf" srcId="{81007316-6C43-467E-A37C-8A0F3F68ABBF}" destId="{D3552F28-B859-4D7D-B0A7-E16E7D40458C}" srcOrd="0" destOrd="0" presId="urn:microsoft.com/office/officeart/2005/8/layout/hierarchy2"/>
    <dgm:cxn modelId="{635502D9-4A35-4D1E-B571-AA2C5A2C4D7F}" type="presParOf" srcId="{81007316-6C43-467E-A37C-8A0F3F68ABBF}" destId="{CA47F7D1-3B19-4E36-96F2-9360B157A98F}" srcOrd="1" destOrd="0" presId="urn:microsoft.com/office/officeart/2005/8/layout/hierarchy2"/>
    <dgm:cxn modelId="{952CC88B-8BDE-42E4-ABEE-C5149FDBF922}" type="presParOf" srcId="{CA47F7D1-3B19-4E36-96F2-9360B157A98F}" destId="{B0448064-1D05-4EA8-8CDF-C326EA26BD7F}" srcOrd="0" destOrd="0" presId="urn:microsoft.com/office/officeart/2005/8/layout/hierarchy2"/>
    <dgm:cxn modelId="{D443C197-657E-40E2-94EB-8411C2FF50F2}" type="presParOf" srcId="{B0448064-1D05-4EA8-8CDF-C326EA26BD7F}" destId="{16F6554E-37C5-4838-B0AB-C8D8BB274EEF}" srcOrd="0" destOrd="0" presId="urn:microsoft.com/office/officeart/2005/8/layout/hierarchy2"/>
    <dgm:cxn modelId="{B2CA1D47-7629-4F1E-BB3D-89C9A5586DD2}" type="presParOf" srcId="{CA47F7D1-3B19-4E36-96F2-9360B157A98F}" destId="{D543A84F-ED7F-49F8-957F-B9D039A54083}" srcOrd="1" destOrd="0" presId="urn:microsoft.com/office/officeart/2005/8/layout/hierarchy2"/>
    <dgm:cxn modelId="{ACB5D3BD-F266-4A25-BB8A-E13C562F99D5}" type="presParOf" srcId="{D543A84F-ED7F-49F8-957F-B9D039A54083}" destId="{57E04C6C-8A77-4932-8007-8CA2F3C5AE86}" srcOrd="0" destOrd="0" presId="urn:microsoft.com/office/officeart/2005/8/layout/hierarchy2"/>
    <dgm:cxn modelId="{46DB8A59-2686-4E71-AAF8-C4B2E1C023F1}" type="presParOf" srcId="{D543A84F-ED7F-49F8-957F-B9D039A54083}" destId="{59622477-86B8-4019-B176-5A0CBB603997}" srcOrd="1" destOrd="0" presId="urn:microsoft.com/office/officeart/2005/8/layout/hierarchy2"/>
    <dgm:cxn modelId="{9B954D54-A376-4AF3-96D1-12111562EFCC}" type="presParOf" srcId="{B827FC7D-AE29-430A-A932-48803E695065}" destId="{85A18AC9-BABD-4FE4-A043-BDC8030A526C}" srcOrd="2" destOrd="0" presId="urn:microsoft.com/office/officeart/2005/8/layout/hierarchy2"/>
    <dgm:cxn modelId="{6E50ADB3-AC9E-4A84-BF96-680C3D34E61A}" type="presParOf" srcId="{85A18AC9-BABD-4FE4-A043-BDC8030A526C}" destId="{3F404343-52F2-4C8E-B080-E25639D520DF}" srcOrd="0" destOrd="0" presId="urn:microsoft.com/office/officeart/2005/8/layout/hierarchy2"/>
    <dgm:cxn modelId="{A496A0A0-D789-48B8-BC12-BC476242FECE}" type="presParOf" srcId="{B827FC7D-AE29-430A-A932-48803E695065}" destId="{934E8934-5873-45FD-886C-F0616BAEC6C7}" srcOrd="3" destOrd="0" presId="urn:microsoft.com/office/officeart/2005/8/layout/hierarchy2"/>
    <dgm:cxn modelId="{4F68A68D-128F-44BA-8656-4CED010E274B}" type="presParOf" srcId="{934E8934-5873-45FD-886C-F0616BAEC6C7}" destId="{4AB58278-F9D2-4252-B7F5-DB564C18896B}" srcOrd="0" destOrd="0" presId="urn:microsoft.com/office/officeart/2005/8/layout/hierarchy2"/>
    <dgm:cxn modelId="{76E1D406-BDB8-4511-8B1D-DB827F177A12}" type="presParOf" srcId="{934E8934-5873-45FD-886C-F0616BAEC6C7}" destId="{F1DC65F2-67A5-463D-B52B-7800BEE51B7C}" srcOrd="1" destOrd="0" presId="urn:microsoft.com/office/officeart/2005/8/layout/hierarchy2"/>
    <dgm:cxn modelId="{A5D1E51C-814A-4631-A942-577FE48688BC}" type="presParOf" srcId="{F1DC65F2-67A5-463D-B52B-7800BEE51B7C}" destId="{E3FA3590-C7F3-4117-BE80-CE5F7ED62462}" srcOrd="0" destOrd="0" presId="urn:microsoft.com/office/officeart/2005/8/layout/hierarchy2"/>
    <dgm:cxn modelId="{A8136A4E-D31C-4ADC-9B1A-87B302FECE52}" type="presParOf" srcId="{E3FA3590-C7F3-4117-BE80-CE5F7ED62462}" destId="{6EC4AC75-601D-464D-9045-5058A898B45A}" srcOrd="0" destOrd="0" presId="urn:microsoft.com/office/officeart/2005/8/layout/hierarchy2"/>
    <dgm:cxn modelId="{583984C0-48FC-4D80-8A80-AD55A5A90113}" type="presParOf" srcId="{F1DC65F2-67A5-463D-B52B-7800BEE51B7C}" destId="{00FA6A72-5225-42DB-BE3B-B76283AEEE40}" srcOrd="1" destOrd="0" presId="urn:microsoft.com/office/officeart/2005/8/layout/hierarchy2"/>
    <dgm:cxn modelId="{AF3AEF25-166F-47F3-BBD4-46B6F86CD146}" type="presParOf" srcId="{00FA6A72-5225-42DB-BE3B-B76283AEEE40}" destId="{18DD86A1-99CC-4CB4-ABE2-0C2C40496E3D}" srcOrd="0" destOrd="0" presId="urn:microsoft.com/office/officeart/2005/8/layout/hierarchy2"/>
    <dgm:cxn modelId="{7E34A20D-737B-4608-83DD-A42BF8E39A92}" type="presParOf" srcId="{00FA6A72-5225-42DB-BE3B-B76283AEEE40}" destId="{560D74D1-B100-4902-8269-B11F06C34F09}" srcOrd="1" destOrd="0" presId="urn:microsoft.com/office/officeart/2005/8/layout/hierarchy2"/>
    <dgm:cxn modelId="{FF286E6A-7AB0-4C5F-9CD9-DA3A529A7570}" type="presParOf" srcId="{7D480128-8EAC-42FC-9FF2-5AEDF05E630D}" destId="{704DC71B-79E4-46B4-B935-C8B60581AFCB}" srcOrd="2" destOrd="0" presId="urn:microsoft.com/office/officeart/2005/8/layout/hierarchy2"/>
    <dgm:cxn modelId="{A94CF6F7-BAB7-444F-B363-3B717E173AB3}" type="presParOf" srcId="{704DC71B-79E4-46B4-B935-C8B60581AFCB}" destId="{38A58D0E-296E-4EF5-879E-1A19B00B26B4}" srcOrd="0" destOrd="0" presId="urn:microsoft.com/office/officeart/2005/8/layout/hierarchy2"/>
    <dgm:cxn modelId="{DB7F0F7B-DF29-4871-B66F-33DB87818922}" type="presParOf" srcId="{7D480128-8EAC-42FC-9FF2-5AEDF05E630D}" destId="{FE5D5FE3-D718-407C-BCDF-51ADB48194CA}" srcOrd="3" destOrd="0" presId="urn:microsoft.com/office/officeart/2005/8/layout/hierarchy2"/>
    <dgm:cxn modelId="{0744EB76-7A5F-4F45-A41C-6673715D9984}" type="presParOf" srcId="{FE5D5FE3-D718-407C-BCDF-51ADB48194CA}" destId="{CC2A7C1A-B58F-4412-83B6-6C5FAAE769F3}" srcOrd="0" destOrd="0" presId="urn:microsoft.com/office/officeart/2005/8/layout/hierarchy2"/>
    <dgm:cxn modelId="{3B32368E-1EAB-4C9E-8255-D51FB32F2FF7}" type="presParOf" srcId="{FE5D5FE3-D718-407C-BCDF-51ADB48194CA}" destId="{9F230205-20C8-4F36-BDD3-B08A7F6403B2}" srcOrd="1" destOrd="0" presId="urn:microsoft.com/office/officeart/2005/8/layout/hierarchy2"/>
    <dgm:cxn modelId="{A8B7EFDA-8B62-4CB9-880B-3D4217BF6516}" type="presParOf" srcId="{9F230205-20C8-4F36-BDD3-B08A7F6403B2}" destId="{5F164464-61D3-40C5-BCAB-7727130ADB32}" srcOrd="0" destOrd="0" presId="urn:microsoft.com/office/officeart/2005/8/layout/hierarchy2"/>
    <dgm:cxn modelId="{CDC0840D-453C-421D-8CE4-AC11BA5C64D3}" type="presParOf" srcId="{5F164464-61D3-40C5-BCAB-7727130ADB32}" destId="{524CB781-B5EF-4F70-B0D6-22AD867A36BA}" srcOrd="0" destOrd="0" presId="urn:microsoft.com/office/officeart/2005/8/layout/hierarchy2"/>
    <dgm:cxn modelId="{5415C797-5EDD-4677-9F0D-9B446B4D4C46}" type="presParOf" srcId="{9F230205-20C8-4F36-BDD3-B08A7F6403B2}" destId="{08CC3933-7807-4D3D-8927-41868027679F}" srcOrd="1" destOrd="0" presId="urn:microsoft.com/office/officeart/2005/8/layout/hierarchy2"/>
    <dgm:cxn modelId="{B232BAEC-A315-4E47-BA21-4BBC3FBB1E17}" type="presParOf" srcId="{08CC3933-7807-4D3D-8927-41868027679F}" destId="{F1A297E2-5EB3-4A07-A633-E7BE00BE56C4}" srcOrd="0" destOrd="0" presId="urn:microsoft.com/office/officeart/2005/8/layout/hierarchy2"/>
    <dgm:cxn modelId="{F0665E66-7CAA-4CBE-BA5B-9B596FCC7F37}" type="presParOf" srcId="{08CC3933-7807-4D3D-8927-41868027679F}" destId="{9180B51F-3171-4E03-A1C2-606B812762D8}" srcOrd="1" destOrd="0" presId="urn:microsoft.com/office/officeart/2005/8/layout/hierarchy2"/>
    <dgm:cxn modelId="{C9732927-256B-44F2-A906-A6C0BA542FEA}" type="presParOf" srcId="{9180B51F-3171-4E03-A1C2-606B812762D8}" destId="{AA7A0C75-6A68-47F2-9632-A4710A2D8A62}" srcOrd="0" destOrd="0" presId="urn:microsoft.com/office/officeart/2005/8/layout/hierarchy2"/>
    <dgm:cxn modelId="{5562F265-9554-47A9-B221-7C353A18FD95}" type="presParOf" srcId="{AA7A0C75-6A68-47F2-9632-A4710A2D8A62}" destId="{F8BF705C-D6A2-4EDC-BB52-A721A2C6749A}" srcOrd="0" destOrd="0" presId="urn:microsoft.com/office/officeart/2005/8/layout/hierarchy2"/>
    <dgm:cxn modelId="{5E2D6190-5EC0-4CB8-B43B-A906581BB8C2}" type="presParOf" srcId="{9180B51F-3171-4E03-A1C2-606B812762D8}" destId="{33B84D0D-2513-484F-942D-2B2538C97780}" srcOrd="1" destOrd="0" presId="urn:microsoft.com/office/officeart/2005/8/layout/hierarchy2"/>
    <dgm:cxn modelId="{CE5A490D-A3AD-44D1-A1BB-A8EEBF550478}" type="presParOf" srcId="{33B84D0D-2513-484F-942D-2B2538C97780}" destId="{27A12B07-57BA-4B92-97F7-8F927AB85878}" srcOrd="0" destOrd="0" presId="urn:microsoft.com/office/officeart/2005/8/layout/hierarchy2"/>
    <dgm:cxn modelId="{0D29D8C8-CE23-4014-B40B-B7EE9EBD1A5A}" type="presParOf" srcId="{33B84D0D-2513-484F-942D-2B2538C97780}" destId="{C952CFD0-2361-4279-BB8C-1594679B78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98A08A-E4A3-4D2C-A1BA-17BA70C45A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8FA49-AD4F-429B-BEF7-D80124AFA05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а) содержат  большое  количество митохондрий;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dirty="0"/>
        </a:p>
      </dgm:t>
    </dgm:pt>
    <dgm:pt modelId="{83F7F356-02F6-4C41-B097-BDDB3DBD5288}" type="parTrans" cxnId="{A3B1E08F-8BEA-416B-AD33-BE7E42F3428C}">
      <dgm:prSet/>
      <dgm:spPr/>
      <dgm:t>
        <a:bodyPr/>
        <a:lstStyle/>
        <a:p>
          <a:endParaRPr lang="ru-RU"/>
        </a:p>
      </dgm:t>
    </dgm:pt>
    <dgm:pt modelId="{5E5CB258-2A8A-442E-945C-7F905BD30A4B}" type="sibTrans" cxnId="{A3B1E08F-8BEA-416B-AD33-BE7E42F3428C}">
      <dgm:prSet/>
      <dgm:spPr/>
      <dgm:t>
        <a:bodyPr/>
        <a:lstStyle/>
        <a:p>
          <a:endParaRPr lang="ru-RU"/>
        </a:p>
      </dgm:t>
    </dgm:pt>
    <dgm:pt modelId="{11B3C9DB-B419-4C5D-810E-1B497398FC1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б) имеют трофические включения;</a:t>
          </a:r>
          <a:endParaRPr lang="ru-RU" sz="2400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/>
        </a:p>
      </dgm:t>
    </dgm:pt>
    <dgm:pt modelId="{788F7E46-04EE-418B-85D5-92E550B4BCBE}" type="parTrans" cxnId="{27C859B6-6ECD-476A-9988-0E3C79B206D8}">
      <dgm:prSet/>
      <dgm:spPr/>
      <dgm:t>
        <a:bodyPr/>
        <a:lstStyle/>
        <a:p>
          <a:endParaRPr lang="ru-RU"/>
        </a:p>
      </dgm:t>
    </dgm:pt>
    <dgm:pt modelId="{32CCCA1D-C172-4B1F-88DB-43BB7B9836CC}" type="sibTrans" cxnId="{27C859B6-6ECD-476A-9988-0E3C79B206D8}">
      <dgm:prSet/>
      <dgm:spPr/>
      <dgm:t>
        <a:bodyPr/>
        <a:lstStyle/>
        <a:p>
          <a:endParaRPr lang="ru-RU"/>
        </a:p>
      </dgm:t>
    </dgm:pt>
    <dgm:pt modelId="{9BF27F86-16B1-4E4C-889F-5D1FF657B3E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в) присутствует белок миоглобин;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88D90D52-1D79-4DDC-AE35-421A2E98B0F9}" type="parTrans" cxnId="{431F3B03-9766-4931-B5BA-3182198D8EB2}">
      <dgm:prSet/>
      <dgm:spPr/>
      <dgm:t>
        <a:bodyPr/>
        <a:lstStyle/>
        <a:p>
          <a:endParaRPr lang="ru-RU"/>
        </a:p>
      </dgm:t>
    </dgm:pt>
    <dgm:pt modelId="{80F370A8-EED7-4640-AA5E-DB7C928E16D7}" type="sibTrans" cxnId="{431F3B03-9766-4931-B5BA-3182198D8EB2}">
      <dgm:prSet/>
      <dgm:spPr/>
      <dgm:t>
        <a:bodyPr/>
        <a:lstStyle/>
        <a:p>
          <a:endParaRPr lang="ru-RU"/>
        </a:p>
      </dgm:t>
    </dgm:pt>
    <dgm:pt modelId="{6C74FE6F-B821-45F9-8690-83C082396538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г) развиты структуры, осуществляющие накопление и выделение Са</a:t>
          </a:r>
          <a:r>
            <a:rPr lang="ru-RU" sz="2400" b="1" baseline="30000" dirty="0" smtClean="0"/>
            <a:t>2+</a:t>
          </a:r>
          <a:r>
            <a:rPr lang="ru-RU" sz="2400" b="1" dirty="0" smtClean="0"/>
            <a:t> (</a:t>
          </a:r>
          <a:r>
            <a:rPr lang="ru-RU" sz="2400" b="1" dirty="0" err="1" smtClean="0"/>
            <a:t>аЭПС</a:t>
          </a:r>
          <a:r>
            <a:rPr lang="ru-RU" sz="2400" b="1" dirty="0" smtClean="0"/>
            <a:t>, </a:t>
          </a:r>
          <a:r>
            <a:rPr lang="ru-RU" sz="2400" b="1" dirty="0" err="1" smtClean="0"/>
            <a:t>кавеолы</a:t>
          </a:r>
          <a:r>
            <a:rPr lang="ru-RU" sz="2400" b="1" dirty="0" smtClean="0"/>
            <a:t>).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dirty="0" smtClean="0"/>
        </a:p>
      </dgm:t>
    </dgm:pt>
    <dgm:pt modelId="{794DF786-54D2-423D-95BC-F8069DF22BB3}" type="parTrans" cxnId="{E7F6CC7C-7664-47E8-B1E3-8686DC69426E}">
      <dgm:prSet/>
      <dgm:spPr/>
      <dgm:t>
        <a:bodyPr/>
        <a:lstStyle/>
        <a:p>
          <a:endParaRPr lang="ru-RU"/>
        </a:p>
      </dgm:t>
    </dgm:pt>
    <dgm:pt modelId="{E9CC0B2B-8C9C-45E9-883B-B6AC524C557B}" type="sibTrans" cxnId="{E7F6CC7C-7664-47E8-B1E3-8686DC69426E}">
      <dgm:prSet/>
      <dgm:spPr/>
      <dgm:t>
        <a:bodyPr/>
        <a:lstStyle/>
        <a:p>
          <a:endParaRPr lang="ru-RU"/>
        </a:p>
      </dgm:t>
    </dgm:pt>
    <dgm:pt modelId="{4468018F-E216-4EB5-B6B4-F009317E2834}" type="pres">
      <dgm:prSet presAssocID="{4898A08A-E4A3-4D2C-A1BA-17BA70C45A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C3ED7-C6E3-41F1-A80C-C223C2F408DE}" type="pres">
      <dgm:prSet presAssocID="{6888FA49-AD4F-429B-BEF7-D80124AFA058}" presName="parentText" presStyleLbl="node1" presStyleIdx="0" presStyleCnt="4" custLinFactNeighborX="-1974" custLinFactNeighborY="-54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8E0EA-D0F5-4E20-9F6E-DD1B844D8264}" type="pres">
      <dgm:prSet presAssocID="{5E5CB258-2A8A-442E-945C-7F905BD30A4B}" presName="spacer" presStyleCnt="0"/>
      <dgm:spPr/>
    </dgm:pt>
    <dgm:pt modelId="{C883CE82-E9CC-4541-B0D0-97407CDB06FE}" type="pres">
      <dgm:prSet presAssocID="{11B3C9DB-B419-4C5D-810E-1B497398FC1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894F8-0DC1-4995-A289-E283CCF3593E}" type="pres">
      <dgm:prSet presAssocID="{32CCCA1D-C172-4B1F-88DB-43BB7B9836CC}" presName="spacer" presStyleCnt="0"/>
      <dgm:spPr/>
    </dgm:pt>
    <dgm:pt modelId="{3F62EBDB-301D-4AF9-ADE4-EA48079055B9}" type="pres">
      <dgm:prSet presAssocID="{9BF27F86-16B1-4E4C-889F-5D1FF657B3E9}" presName="parentText" presStyleLbl="node1" presStyleIdx="2" presStyleCnt="4" custLinFactY="324" custLinFactNeighborX="19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B7FC5-32D3-4557-83B8-43D232CB6E6C}" type="pres">
      <dgm:prSet presAssocID="{80F370A8-EED7-4640-AA5E-DB7C928E16D7}" presName="spacer" presStyleCnt="0"/>
      <dgm:spPr/>
    </dgm:pt>
    <dgm:pt modelId="{8FE92C67-2015-4AE7-B6F1-6BB1999551DD}" type="pres">
      <dgm:prSet presAssocID="{6C74FE6F-B821-45F9-8690-83C08239653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24444-B935-4789-9BFD-550554B3FBA6}" type="presOf" srcId="{11B3C9DB-B419-4C5D-810E-1B497398FC15}" destId="{C883CE82-E9CC-4541-B0D0-97407CDB06FE}" srcOrd="0" destOrd="0" presId="urn:microsoft.com/office/officeart/2005/8/layout/vList2"/>
    <dgm:cxn modelId="{A3B1E08F-8BEA-416B-AD33-BE7E42F3428C}" srcId="{4898A08A-E4A3-4D2C-A1BA-17BA70C45A8E}" destId="{6888FA49-AD4F-429B-BEF7-D80124AFA058}" srcOrd="0" destOrd="0" parTransId="{83F7F356-02F6-4C41-B097-BDDB3DBD5288}" sibTransId="{5E5CB258-2A8A-442E-945C-7F905BD30A4B}"/>
    <dgm:cxn modelId="{1384E153-0DB7-474E-BEA7-646E405D99B6}" type="presOf" srcId="{4898A08A-E4A3-4D2C-A1BA-17BA70C45A8E}" destId="{4468018F-E216-4EB5-B6B4-F009317E2834}" srcOrd="0" destOrd="0" presId="urn:microsoft.com/office/officeart/2005/8/layout/vList2"/>
    <dgm:cxn modelId="{0A43D271-1833-4A27-B8E0-7C448D9E3575}" type="presOf" srcId="{9BF27F86-16B1-4E4C-889F-5D1FF657B3E9}" destId="{3F62EBDB-301D-4AF9-ADE4-EA48079055B9}" srcOrd="0" destOrd="0" presId="urn:microsoft.com/office/officeart/2005/8/layout/vList2"/>
    <dgm:cxn modelId="{E7F6CC7C-7664-47E8-B1E3-8686DC69426E}" srcId="{4898A08A-E4A3-4D2C-A1BA-17BA70C45A8E}" destId="{6C74FE6F-B821-45F9-8690-83C082396538}" srcOrd="3" destOrd="0" parTransId="{794DF786-54D2-423D-95BC-F8069DF22BB3}" sibTransId="{E9CC0B2B-8C9C-45E9-883B-B6AC524C557B}"/>
    <dgm:cxn modelId="{4EDA7C3A-6519-4964-9BFC-7817EEC9CA7D}" type="presOf" srcId="{6C74FE6F-B821-45F9-8690-83C082396538}" destId="{8FE92C67-2015-4AE7-B6F1-6BB1999551DD}" srcOrd="0" destOrd="0" presId="urn:microsoft.com/office/officeart/2005/8/layout/vList2"/>
    <dgm:cxn modelId="{A694A027-F999-4304-A936-C6B51D17809C}" type="presOf" srcId="{6888FA49-AD4F-429B-BEF7-D80124AFA058}" destId="{CD8C3ED7-C6E3-41F1-A80C-C223C2F408DE}" srcOrd="0" destOrd="0" presId="urn:microsoft.com/office/officeart/2005/8/layout/vList2"/>
    <dgm:cxn modelId="{27C859B6-6ECD-476A-9988-0E3C79B206D8}" srcId="{4898A08A-E4A3-4D2C-A1BA-17BA70C45A8E}" destId="{11B3C9DB-B419-4C5D-810E-1B497398FC15}" srcOrd="1" destOrd="0" parTransId="{788F7E46-04EE-418B-85D5-92E550B4BCBE}" sibTransId="{32CCCA1D-C172-4B1F-88DB-43BB7B9836CC}"/>
    <dgm:cxn modelId="{431F3B03-9766-4931-B5BA-3182198D8EB2}" srcId="{4898A08A-E4A3-4D2C-A1BA-17BA70C45A8E}" destId="{9BF27F86-16B1-4E4C-889F-5D1FF657B3E9}" srcOrd="2" destOrd="0" parTransId="{88D90D52-1D79-4DDC-AE35-421A2E98B0F9}" sibTransId="{80F370A8-EED7-4640-AA5E-DB7C928E16D7}"/>
    <dgm:cxn modelId="{EE02A48A-30B3-4BB2-9DDC-FFB0BA3DBE88}" type="presParOf" srcId="{4468018F-E216-4EB5-B6B4-F009317E2834}" destId="{CD8C3ED7-C6E3-41F1-A80C-C223C2F408DE}" srcOrd="0" destOrd="0" presId="urn:microsoft.com/office/officeart/2005/8/layout/vList2"/>
    <dgm:cxn modelId="{4132D31B-B8AC-4C92-84F9-528078C7B746}" type="presParOf" srcId="{4468018F-E216-4EB5-B6B4-F009317E2834}" destId="{9618E0EA-D0F5-4E20-9F6E-DD1B844D8264}" srcOrd="1" destOrd="0" presId="urn:microsoft.com/office/officeart/2005/8/layout/vList2"/>
    <dgm:cxn modelId="{7E48F161-74B8-43BD-96DF-BF99CE75B9A9}" type="presParOf" srcId="{4468018F-E216-4EB5-B6B4-F009317E2834}" destId="{C883CE82-E9CC-4541-B0D0-97407CDB06FE}" srcOrd="2" destOrd="0" presId="urn:microsoft.com/office/officeart/2005/8/layout/vList2"/>
    <dgm:cxn modelId="{98798351-790B-4344-AE9E-4B8A02684284}" type="presParOf" srcId="{4468018F-E216-4EB5-B6B4-F009317E2834}" destId="{1BB894F8-0DC1-4995-A289-E283CCF3593E}" srcOrd="3" destOrd="0" presId="urn:microsoft.com/office/officeart/2005/8/layout/vList2"/>
    <dgm:cxn modelId="{6EC25BF3-C1AA-4F7B-A41A-4CD9E7D160FE}" type="presParOf" srcId="{4468018F-E216-4EB5-B6B4-F009317E2834}" destId="{3F62EBDB-301D-4AF9-ADE4-EA48079055B9}" srcOrd="4" destOrd="0" presId="urn:microsoft.com/office/officeart/2005/8/layout/vList2"/>
    <dgm:cxn modelId="{4260E951-729B-4BC3-9AD9-5843991EF301}" type="presParOf" srcId="{4468018F-E216-4EB5-B6B4-F009317E2834}" destId="{CA8B7FC5-32D3-4557-83B8-43D232CB6E6C}" srcOrd="5" destOrd="0" presId="urn:microsoft.com/office/officeart/2005/8/layout/vList2"/>
    <dgm:cxn modelId="{B7A1DB97-7F27-4018-BFDC-5A0BCB791C97}" type="presParOf" srcId="{4468018F-E216-4EB5-B6B4-F009317E2834}" destId="{8FE92C67-2015-4AE7-B6F1-6BB1999551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16C2B-B4CF-4801-BD3F-0451195F06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3520E8-5A46-4C4D-AF05-7E31BB1C4B1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Т</a:t>
          </a:r>
          <a:r>
            <a:rPr lang="en-US" sz="3200" b="1" dirty="0" smtClean="0">
              <a:solidFill>
                <a:srgbClr val="FF0000"/>
              </a:solidFill>
            </a:rPr>
            <a:t>n</a:t>
          </a:r>
          <a:r>
            <a:rPr lang="ru-RU" sz="3200" b="1" dirty="0" smtClean="0">
              <a:solidFill>
                <a:srgbClr val="FF0000"/>
              </a:solidFill>
            </a:rPr>
            <a:t>С - связывающей кальций</a:t>
          </a:r>
          <a:endParaRPr lang="ru-RU" sz="3200" dirty="0"/>
        </a:p>
      </dgm:t>
    </dgm:pt>
    <dgm:pt modelId="{7E7C8AE7-80F0-41F9-BACA-72A457BEF0EE}" type="parTrans" cxnId="{B2D8819D-7DB9-4D17-8A28-014833B6770F}">
      <dgm:prSet/>
      <dgm:spPr/>
      <dgm:t>
        <a:bodyPr/>
        <a:lstStyle/>
        <a:p>
          <a:endParaRPr lang="ru-RU"/>
        </a:p>
      </dgm:t>
    </dgm:pt>
    <dgm:pt modelId="{D6D41ECE-D6A0-44FA-8252-B1900EA537B6}" type="sibTrans" cxnId="{B2D8819D-7DB9-4D17-8A28-014833B6770F}">
      <dgm:prSet/>
      <dgm:spPr/>
      <dgm:t>
        <a:bodyPr/>
        <a:lstStyle/>
        <a:p>
          <a:endParaRPr lang="ru-RU"/>
        </a:p>
      </dgm:t>
    </dgm:pt>
    <dgm:pt modelId="{EE46D192-11D0-4F77-BA6D-62DA72F5FC7F}">
      <dgm:prSet phldrT="[Текст]" phldr="1"/>
      <dgm:spPr/>
      <dgm:t>
        <a:bodyPr/>
        <a:lstStyle/>
        <a:p>
          <a:endParaRPr lang="ru-RU"/>
        </a:p>
      </dgm:t>
    </dgm:pt>
    <dgm:pt modelId="{1860B972-F45F-4B1D-AA9A-B7349FC6BAEF}" type="parTrans" cxnId="{5FBF413E-FD96-42D6-980A-AF6552EC1A41}">
      <dgm:prSet/>
      <dgm:spPr/>
      <dgm:t>
        <a:bodyPr/>
        <a:lstStyle/>
        <a:p>
          <a:endParaRPr lang="ru-RU"/>
        </a:p>
      </dgm:t>
    </dgm:pt>
    <dgm:pt modelId="{1751614F-AC82-4E4A-B275-03997FC63FA3}" type="sibTrans" cxnId="{5FBF413E-FD96-42D6-980A-AF6552EC1A41}">
      <dgm:prSet/>
      <dgm:spPr/>
      <dgm:t>
        <a:bodyPr/>
        <a:lstStyle/>
        <a:p>
          <a:endParaRPr lang="ru-RU"/>
        </a:p>
      </dgm:t>
    </dgm:pt>
    <dgm:pt modelId="{4E4D510B-A591-4AAF-941B-AB161BDAA03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FF0000"/>
              </a:solidFill>
            </a:rPr>
            <a:t>Т</a:t>
          </a:r>
          <a:r>
            <a:rPr lang="en-US" sz="3200" b="1" dirty="0" smtClean="0">
              <a:solidFill>
                <a:srgbClr val="FF0000"/>
              </a:solidFill>
            </a:rPr>
            <a:t>n</a:t>
          </a:r>
          <a:r>
            <a:rPr lang="ru-RU" sz="3200" b="1" dirty="0" smtClean="0">
              <a:solidFill>
                <a:srgbClr val="FF0000"/>
              </a:solidFill>
            </a:rPr>
            <a:t>Т - прикрепляющейся к </a:t>
          </a:r>
          <a:r>
            <a:rPr lang="ru-RU" sz="3200" b="1" dirty="0" err="1" smtClean="0">
              <a:solidFill>
                <a:srgbClr val="FF0000"/>
              </a:solidFill>
            </a:rPr>
            <a:t>тропомиозину</a:t>
          </a:r>
          <a:endParaRPr lang="ru-RU" sz="3200" dirty="0" smtClean="0"/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D7F0AD35-5E03-4774-AFEA-69C0103A4FFE}" type="parTrans" cxnId="{BE79FC49-F6C0-42CB-9F1C-9F1029BC6165}">
      <dgm:prSet/>
      <dgm:spPr/>
      <dgm:t>
        <a:bodyPr/>
        <a:lstStyle/>
        <a:p>
          <a:endParaRPr lang="ru-RU"/>
        </a:p>
      </dgm:t>
    </dgm:pt>
    <dgm:pt modelId="{5BD215D1-02CB-40AB-85D0-F2587BBC8251}" type="sibTrans" cxnId="{BE79FC49-F6C0-42CB-9F1C-9F1029BC6165}">
      <dgm:prSet/>
      <dgm:spPr/>
      <dgm:t>
        <a:bodyPr/>
        <a:lstStyle/>
        <a:p>
          <a:endParaRPr lang="ru-RU"/>
        </a:p>
      </dgm:t>
    </dgm:pt>
    <dgm:pt modelId="{54E57D24-A23E-4210-AE7D-6609CCC30E86}">
      <dgm:prSet phldrT="[Текст]" phldr="1"/>
      <dgm:spPr/>
      <dgm:t>
        <a:bodyPr/>
        <a:lstStyle/>
        <a:p>
          <a:endParaRPr lang="ru-RU"/>
        </a:p>
      </dgm:t>
    </dgm:pt>
    <dgm:pt modelId="{E1263BBF-D505-44F6-97B6-1C4E617FC8F6}" type="parTrans" cxnId="{EE9A5E7D-A044-46A9-AED8-D734E46870CF}">
      <dgm:prSet/>
      <dgm:spPr/>
      <dgm:t>
        <a:bodyPr/>
        <a:lstStyle/>
        <a:p>
          <a:endParaRPr lang="ru-RU"/>
        </a:p>
      </dgm:t>
    </dgm:pt>
    <dgm:pt modelId="{1B982D99-D4AC-4060-BC1B-E7DE54B9AA00}" type="sibTrans" cxnId="{EE9A5E7D-A044-46A9-AED8-D734E46870CF}">
      <dgm:prSet/>
      <dgm:spPr/>
      <dgm:t>
        <a:bodyPr/>
        <a:lstStyle/>
        <a:p>
          <a:endParaRPr lang="ru-RU"/>
        </a:p>
      </dgm:t>
    </dgm:pt>
    <dgm:pt modelId="{67CCFDCB-BDDF-44E4-8556-49B14AF477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dirty="0" err="1" smtClean="0">
              <a:solidFill>
                <a:srgbClr val="FF0000"/>
              </a:solidFill>
            </a:rPr>
            <a:t>TnI</a:t>
          </a:r>
          <a:r>
            <a:rPr lang="ru-RU" sz="3200" b="1" dirty="0" smtClean="0">
              <a:solidFill>
                <a:srgbClr val="FF0000"/>
              </a:solidFill>
            </a:rPr>
            <a:t> - ингибирующей связывание миозина с актином</a:t>
          </a:r>
          <a:endParaRPr lang="ru-RU" sz="3200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dirty="0"/>
        </a:p>
      </dgm:t>
    </dgm:pt>
    <dgm:pt modelId="{6C401217-6BE1-428C-824B-8C5C57AD5880}" type="parTrans" cxnId="{8B25AA25-C9B6-40BD-9A63-69BE59FB4978}">
      <dgm:prSet/>
      <dgm:spPr/>
      <dgm:t>
        <a:bodyPr/>
        <a:lstStyle/>
        <a:p>
          <a:endParaRPr lang="ru-RU"/>
        </a:p>
      </dgm:t>
    </dgm:pt>
    <dgm:pt modelId="{0AA5F4AB-EBFF-4FB0-A15F-C83086DCE94D}" type="sibTrans" cxnId="{8B25AA25-C9B6-40BD-9A63-69BE59FB4978}">
      <dgm:prSet/>
      <dgm:spPr/>
      <dgm:t>
        <a:bodyPr/>
        <a:lstStyle/>
        <a:p>
          <a:endParaRPr lang="ru-RU"/>
        </a:p>
      </dgm:t>
    </dgm:pt>
    <dgm:pt modelId="{E5E6D2A3-977A-4608-B7FE-B30639B913B5}" type="pres">
      <dgm:prSet presAssocID="{FB416C2B-B4CF-4801-BD3F-0451195F0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ECD9E8-05B8-41F1-8187-8E1A719E7496}" type="pres">
      <dgm:prSet presAssocID="{193520E8-5A46-4C4D-AF05-7E31BB1C4B1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6A9-2579-43B8-BF63-371E00B043A2}" type="pres">
      <dgm:prSet presAssocID="{193520E8-5A46-4C4D-AF05-7E31BB1C4B1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C89C3-4B75-464C-8440-005B794E78F0}" type="pres">
      <dgm:prSet presAssocID="{4E4D510B-A591-4AAF-941B-AB161BDAA03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8466E-2BEC-48D8-844F-ED0CF395DFDA}" type="pres">
      <dgm:prSet presAssocID="{4E4D510B-A591-4AAF-941B-AB161BDAA0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E1EDDB-BD60-48E6-BFF6-2EFCC3C307C6}" type="pres">
      <dgm:prSet presAssocID="{67CCFDCB-BDDF-44E4-8556-49B14AF477FB}" presName="parentText" presStyleLbl="node1" presStyleIdx="2" presStyleCnt="3" custLinFactNeighborY="3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A5E7D-A044-46A9-AED8-D734E46870CF}" srcId="{4E4D510B-A591-4AAF-941B-AB161BDAA03A}" destId="{54E57D24-A23E-4210-AE7D-6609CCC30E86}" srcOrd="0" destOrd="0" parTransId="{E1263BBF-D505-44F6-97B6-1C4E617FC8F6}" sibTransId="{1B982D99-D4AC-4060-BC1B-E7DE54B9AA00}"/>
    <dgm:cxn modelId="{1E215F08-80CA-4F61-9A8A-89AB77289807}" type="presOf" srcId="{193520E8-5A46-4C4D-AF05-7E31BB1C4B15}" destId="{A8ECD9E8-05B8-41F1-8187-8E1A719E7496}" srcOrd="0" destOrd="0" presId="urn:microsoft.com/office/officeart/2005/8/layout/vList2"/>
    <dgm:cxn modelId="{816687D7-FF1F-4ABD-85CE-7DB8C2BF3A60}" type="presOf" srcId="{EE46D192-11D0-4F77-BA6D-62DA72F5FC7F}" destId="{5D3756A9-2579-43B8-BF63-371E00B043A2}" srcOrd="0" destOrd="0" presId="urn:microsoft.com/office/officeart/2005/8/layout/vList2"/>
    <dgm:cxn modelId="{5FBF413E-FD96-42D6-980A-AF6552EC1A41}" srcId="{193520E8-5A46-4C4D-AF05-7E31BB1C4B15}" destId="{EE46D192-11D0-4F77-BA6D-62DA72F5FC7F}" srcOrd="0" destOrd="0" parTransId="{1860B972-F45F-4B1D-AA9A-B7349FC6BAEF}" sibTransId="{1751614F-AC82-4E4A-B275-03997FC63FA3}"/>
    <dgm:cxn modelId="{B2D8819D-7DB9-4D17-8A28-014833B6770F}" srcId="{FB416C2B-B4CF-4801-BD3F-0451195F06C5}" destId="{193520E8-5A46-4C4D-AF05-7E31BB1C4B15}" srcOrd="0" destOrd="0" parTransId="{7E7C8AE7-80F0-41F9-BACA-72A457BEF0EE}" sibTransId="{D6D41ECE-D6A0-44FA-8252-B1900EA537B6}"/>
    <dgm:cxn modelId="{BE79FC49-F6C0-42CB-9F1C-9F1029BC6165}" srcId="{FB416C2B-B4CF-4801-BD3F-0451195F06C5}" destId="{4E4D510B-A591-4AAF-941B-AB161BDAA03A}" srcOrd="1" destOrd="0" parTransId="{D7F0AD35-5E03-4774-AFEA-69C0103A4FFE}" sibTransId="{5BD215D1-02CB-40AB-85D0-F2587BBC8251}"/>
    <dgm:cxn modelId="{B8B4E489-6BF9-442C-89D3-64A3BC939FCA}" type="presOf" srcId="{54E57D24-A23E-4210-AE7D-6609CCC30E86}" destId="{6C28466E-2BEC-48D8-844F-ED0CF395DFDA}" srcOrd="0" destOrd="0" presId="urn:microsoft.com/office/officeart/2005/8/layout/vList2"/>
    <dgm:cxn modelId="{8299382E-047F-4551-BF06-B99B176BDC47}" type="presOf" srcId="{67CCFDCB-BDDF-44E4-8556-49B14AF477FB}" destId="{B1E1EDDB-BD60-48E6-BFF6-2EFCC3C307C6}" srcOrd="0" destOrd="0" presId="urn:microsoft.com/office/officeart/2005/8/layout/vList2"/>
    <dgm:cxn modelId="{89C7579E-0633-468E-AFE2-C087290E85BC}" type="presOf" srcId="{4E4D510B-A591-4AAF-941B-AB161BDAA03A}" destId="{422C89C3-4B75-464C-8440-005B794E78F0}" srcOrd="0" destOrd="0" presId="urn:microsoft.com/office/officeart/2005/8/layout/vList2"/>
    <dgm:cxn modelId="{F914E05E-BE83-4D88-B2A6-BAD240F3EFBE}" type="presOf" srcId="{FB416C2B-B4CF-4801-BD3F-0451195F06C5}" destId="{E5E6D2A3-977A-4608-B7FE-B30639B913B5}" srcOrd="0" destOrd="0" presId="urn:microsoft.com/office/officeart/2005/8/layout/vList2"/>
    <dgm:cxn modelId="{8B25AA25-C9B6-40BD-9A63-69BE59FB4978}" srcId="{FB416C2B-B4CF-4801-BD3F-0451195F06C5}" destId="{67CCFDCB-BDDF-44E4-8556-49B14AF477FB}" srcOrd="2" destOrd="0" parTransId="{6C401217-6BE1-428C-824B-8C5C57AD5880}" sibTransId="{0AA5F4AB-EBFF-4FB0-A15F-C83086DCE94D}"/>
    <dgm:cxn modelId="{02DFB2E0-04DF-4DC2-A0A6-B5A2E4FDC0E3}" type="presParOf" srcId="{E5E6D2A3-977A-4608-B7FE-B30639B913B5}" destId="{A8ECD9E8-05B8-41F1-8187-8E1A719E7496}" srcOrd="0" destOrd="0" presId="urn:microsoft.com/office/officeart/2005/8/layout/vList2"/>
    <dgm:cxn modelId="{BCD0DECC-11C5-4983-8B34-9541C2614642}" type="presParOf" srcId="{E5E6D2A3-977A-4608-B7FE-B30639B913B5}" destId="{5D3756A9-2579-43B8-BF63-371E00B043A2}" srcOrd="1" destOrd="0" presId="urn:microsoft.com/office/officeart/2005/8/layout/vList2"/>
    <dgm:cxn modelId="{EE77994F-6907-4A66-A98B-069ED4265EE4}" type="presParOf" srcId="{E5E6D2A3-977A-4608-B7FE-B30639B913B5}" destId="{422C89C3-4B75-464C-8440-005B794E78F0}" srcOrd="2" destOrd="0" presId="urn:microsoft.com/office/officeart/2005/8/layout/vList2"/>
    <dgm:cxn modelId="{F6324215-37C5-439B-ACB7-8E19CB200905}" type="presParOf" srcId="{E5E6D2A3-977A-4608-B7FE-B30639B913B5}" destId="{6C28466E-2BEC-48D8-844F-ED0CF395DFDA}" srcOrd="3" destOrd="0" presId="urn:microsoft.com/office/officeart/2005/8/layout/vList2"/>
    <dgm:cxn modelId="{7841E58D-A06C-41E2-86F6-3E8BA3AD6FC9}" type="presParOf" srcId="{E5E6D2A3-977A-4608-B7FE-B30639B913B5}" destId="{B1E1EDDB-BD60-48E6-BFF6-2EFCC3C307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9F1ED-54F8-48C7-89E2-B8FF19BD6EE9}">
      <dsp:nvSpPr>
        <dsp:cNvPr id="0" name=""/>
        <dsp:cNvSpPr/>
      </dsp:nvSpPr>
      <dsp:spPr>
        <a:xfrm>
          <a:off x="275" y="2121019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Мышечная ткань</a:t>
          </a:r>
          <a:endParaRPr lang="ru-RU" sz="2400" b="1" kern="1200" dirty="0"/>
        </a:p>
      </dsp:txBody>
      <dsp:txXfrm>
        <a:off x="35512" y="2156256"/>
        <a:ext cx="2335696" cy="1132611"/>
      </dsp:txXfrm>
    </dsp:sp>
    <dsp:sp modelId="{C4CA515E-3E7F-40A4-8ADF-AAC2D1908539}">
      <dsp:nvSpPr>
        <dsp:cNvPr id="0" name=""/>
        <dsp:cNvSpPr/>
      </dsp:nvSpPr>
      <dsp:spPr>
        <a:xfrm rot="18289469">
          <a:off x="2044983" y="2010903"/>
          <a:ext cx="168539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685393" y="19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45545" y="1988653"/>
        <a:ext cx="84269" cy="84269"/>
      </dsp:txXfrm>
    </dsp:sp>
    <dsp:sp modelId="{5CE29A90-EA38-4356-A869-012B009D2FCE}">
      <dsp:nvSpPr>
        <dsp:cNvPr id="0" name=""/>
        <dsp:cNvSpPr/>
      </dsp:nvSpPr>
      <dsp:spPr>
        <a:xfrm>
          <a:off x="3368914" y="737471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Поперечно-полосатая мышечная ткань</a:t>
          </a:r>
          <a:endParaRPr lang="ru-RU" sz="2400" b="1" kern="1200" dirty="0"/>
        </a:p>
      </dsp:txBody>
      <dsp:txXfrm>
        <a:off x="3404151" y="772708"/>
        <a:ext cx="2335696" cy="1132611"/>
      </dsp:txXfrm>
    </dsp:sp>
    <dsp:sp modelId="{AB5E70AF-E5E5-44EE-A866-77E4B70BBFAA}">
      <dsp:nvSpPr>
        <dsp:cNvPr id="0" name=""/>
        <dsp:cNvSpPr/>
      </dsp:nvSpPr>
      <dsp:spPr>
        <a:xfrm rot="19457599">
          <a:off x="5663677" y="973241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963495"/>
        <a:ext cx="59264" cy="59264"/>
      </dsp:txXfrm>
    </dsp:sp>
    <dsp:sp modelId="{ECC1E552-D367-4AD3-A73B-D38BD9116779}">
      <dsp:nvSpPr>
        <dsp:cNvPr id="0" name=""/>
        <dsp:cNvSpPr/>
      </dsp:nvSpPr>
      <dsp:spPr>
        <a:xfrm>
          <a:off x="6737553" y="45697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Скелетного (соматического) типа</a:t>
          </a:r>
          <a:endParaRPr lang="ru-RU" sz="2400" b="1" kern="1200" dirty="0"/>
        </a:p>
      </dsp:txBody>
      <dsp:txXfrm>
        <a:off x="6772790" y="80934"/>
        <a:ext cx="2335696" cy="1132611"/>
      </dsp:txXfrm>
    </dsp:sp>
    <dsp:sp modelId="{1EAF05A1-4F5B-4FF8-A257-317501AD3996}">
      <dsp:nvSpPr>
        <dsp:cNvPr id="0" name=""/>
        <dsp:cNvSpPr/>
      </dsp:nvSpPr>
      <dsp:spPr>
        <a:xfrm rot="2142401">
          <a:off x="5663677" y="1665016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1655269"/>
        <a:ext cx="59264" cy="59264"/>
      </dsp:txXfrm>
    </dsp:sp>
    <dsp:sp modelId="{B211D52F-2AAD-4B81-B8B1-B0EEEBD8D5EB}">
      <dsp:nvSpPr>
        <dsp:cNvPr id="0" name=""/>
        <dsp:cNvSpPr/>
      </dsp:nvSpPr>
      <dsp:spPr>
        <a:xfrm>
          <a:off x="6737553" y="1429245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Сердечного типа</a:t>
          </a:r>
          <a:endParaRPr lang="ru-RU" sz="2400" b="1" kern="1200" dirty="0"/>
        </a:p>
      </dsp:txBody>
      <dsp:txXfrm>
        <a:off x="6772790" y="1464482"/>
        <a:ext cx="2335696" cy="1132611"/>
      </dsp:txXfrm>
    </dsp:sp>
    <dsp:sp modelId="{D9BD536A-8C6F-4029-9268-89E657712488}">
      <dsp:nvSpPr>
        <dsp:cNvPr id="0" name=""/>
        <dsp:cNvSpPr/>
      </dsp:nvSpPr>
      <dsp:spPr>
        <a:xfrm rot="3310531">
          <a:off x="2044983" y="3394451"/>
          <a:ext cx="168539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685393" y="198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845545" y="3372201"/>
        <a:ext cx="84269" cy="84269"/>
      </dsp:txXfrm>
    </dsp:sp>
    <dsp:sp modelId="{6F01FA39-2BD8-4CBF-A04B-CB5D70CCFDFD}">
      <dsp:nvSpPr>
        <dsp:cNvPr id="0" name=""/>
        <dsp:cNvSpPr/>
      </dsp:nvSpPr>
      <dsp:spPr>
        <a:xfrm>
          <a:off x="3368914" y="3504568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Гладкая мышечная ткань</a:t>
          </a:r>
          <a:endParaRPr lang="ru-RU" sz="2400" b="1" kern="1200" dirty="0"/>
        </a:p>
      </dsp:txBody>
      <dsp:txXfrm>
        <a:off x="3404151" y="3539805"/>
        <a:ext cx="2335696" cy="1132611"/>
      </dsp:txXfrm>
    </dsp:sp>
    <dsp:sp modelId="{F95264C3-3F50-4554-A89F-67B033E94125}">
      <dsp:nvSpPr>
        <dsp:cNvPr id="0" name=""/>
        <dsp:cNvSpPr/>
      </dsp:nvSpPr>
      <dsp:spPr>
        <a:xfrm rot="19457599">
          <a:off x="5663677" y="3740338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3730591"/>
        <a:ext cx="59264" cy="59264"/>
      </dsp:txXfrm>
    </dsp:sp>
    <dsp:sp modelId="{5D528944-CA31-40EA-81B5-A34C01D4DFCE}">
      <dsp:nvSpPr>
        <dsp:cNvPr id="0" name=""/>
        <dsp:cNvSpPr/>
      </dsp:nvSpPr>
      <dsp:spPr>
        <a:xfrm>
          <a:off x="6737553" y="2812793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Висцерального типа</a:t>
          </a:r>
          <a:endParaRPr lang="ru-RU" sz="2400" b="1" kern="1200" dirty="0"/>
        </a:p>
      </dsp:txBody>
      <dsp:txXfrm>
        <a:off x="6772790" y="2848030"/>
        <a:ext cx="2335696" cy="1132611"/>
      </dsp:txXfrm>
    </dsp:sp>
    <dsp:sp modelId="{70D282E6-F0B9-4642-BFC5-B0EE1FB194D9}">
      <dsp:nvSpPr>
        <dsp:cNvPr id="0" name=""/>
        <dsp:cNvSpPr/>
      </dsp:nvSpPr>
      <dsp:spPr>
        <a:xfrm rot="2142401">
          <a:off x="5663677" y="4432112"/>
          <a:ext cx="1185283" cy="39770"/>
        </a:xfrm>
        <a:custGeom>
          <a:avLst/>
          <a:gdLst/>
          <a:ahLst/>
          <a:cxnLst/>
          <a:rect l="0" t="0" r="0" b="0"/>
          <a:pathLst>
            <a:path>
              <a:moveTo>
                <a:pt x="0" y="19885"/>
              </a:moveTo>
              <a:lnTo>
                <a:pt x="1185283" y="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6687" y="4422365"/>
        <a:ext cx="59264" cy="59264"/>
      </dsp:txXfrm>
    </dsp:sp>
    <dsp:sp modelId="{BE5FCEC1-CA76-4F9A-884C-E07B939D973A}">
      <dsp:nvSpPr>
        <dsp:cNvPr id="0" name=""/>
        <dsp:cNvSpPr/>
      </dsp:nvSpPr>
      <dsp:spPr>
        <a:xfrm>
          <a:off x="6737553" y="4196342"/>
          <a:ext cx="2406170" cy="120308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Васкулярного</a:t>
          </a:r>
          <a:r>
            <a:rPr lang="ru-RU" sz="2400" b="1" kern="1200" dirty="0" smtClean="0"/>
            <a:t> типа</a:t>
          </a:r>
          <a:endParaRPr lang="ru-RU" sz="2400" b="1" kern="1200" dirty="0"/>
        </a:p>
      </dsp:txBody>
      <dsp:txXfrm>
        <a:off x="6772790" y="4231579"/>
        <a:ext cx="2335696" cy="1132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C76A6-9988-429C-A88A-C6003C4BD250}">
      <dsp:nvSpPr>
        <dsp:cNvPr id="0" name=""/>
        <dsp:cNvSpPr/>
      </dsp:nvSpPr>
      <dsp:spPr>
        <a:xfrm>
          <a:off x="12215" y="2524234"/>
          <a:ext cx="1671218" cy="126781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Мышечная ткань</a:t>
          </a:r>
          <a:endParaRPr lang="ru-RU" sz="2400" b="1" kern="1200" dirty="0"/>
        </a:p>
      </dsp:txBody>
      <dsp:txXfrm>
        <a:off x="49348" y="2561367"/>
        <a:ext cx="1596952" cy="1193544"/>
      </dsp:txXfrm>
    </dsp:sp>
    <dsp:sp modelId="{290B0D79-D379-4810-A7B3-CE065287BF0E}">
      <dsp:nvSpPr>
        <dsp:cNvPr id="0" name=""/>
        <dsp:cNvSpPr/>
      </dsp:nvSpPr>
      <dsp:spPr>
        <a:xfrm rot="17653745">
          <a:off x="1246354" y="2469609"/>
          <a:ext cx="1482591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482591" y="12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0585" y="2445078"/>
        <a:ext cx="74129" cy="74129"/>
      </dsp:txXfrm>
    </dsp:sp>
    <dsp:sp modelId="{E7F1195C-0EA8-4917-BB5C-4DFB7DC34A1D}">
      <dsp:nvSpPr>
        <dsp:cNvPr id="0" name=""/>
        <dsp:cNvSpPr/>
      </dsp:nvSpPr>
      <dsp:spPr>
        <a:xfrm>
          <a:off x="2291868" y="1117509"/>
          <a:ext cx="1521086" cy="13772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Поперечно-полосатая мышечная ткань</a:t>
          </a:r>
          <a:endParaRPr lang="ru-RU" sz="2000" b="1" kern="1200" dirty="0"/>
        </a:p>
      </dsp:txBody>
      <dsp:txXfrm>
        <a:off x="2332207" y="1157848"/>
        <a:ext cx="1440408" cy="1296597"/>
      </dsp:txXfrm>
    </dsp:sp>
    <dsp:sp modelId="{A9AEE50E-E7A5-4D52-B087-4BC1C530F0B2}">
      <dsp:nvSpPr>
        <dsp:cNvPr id="0" name=""/>
        <dsp:cNvSpPr/>
      </dsp:nvSpPr>
      <dsp:spPr>
        <a:xfrm rot="18298804">
          <a:off x="3586521" y="1358823"/>
          <a:ext cx="1061301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061301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0639" y="1344825"/>
        <a:ext cx="53065" cy="53065"/>
      </dsp:txXfrm>
    </dsp:sp>
    <dsp:sp modelId="{D3552F28-B859-4D7D-B0A7-E16E7D40458C}">
      <dsp:nvSpPr>
        <dsp:cNvPr id="0" name=""/>
        <dsp:cNvSpPr/>
      </dsp:nvSpPr>
      <dsp:spPr>
        <a:xfrm>
          <a:off x="4421389" y="416345"/>
          <a:ext cx="1521086" cy="10404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Скелетного типа</a:t>
          </a:r>
          <a:endParaRPr lang="ru-RU" sz="2000" b="1" kern="1200" dirty="0"/>
        </a:p>
      </dsp:txBody>
      <dsp:txXfrm>
        <a:off x="4451863" y="446819"/>
        <a:ext cx="1460138" cy="979498"/>
      </dsp:txXfrm>
    </dsp:sp>
    <dsp:sp modelId="{B0448064-1D05-4EA8-8CDF-C326EA26BD7F}">
      <dsp:nvSpPr>
        <dsp:cNvPr id="0" name=""/>
        <dsp:cNvSpPr/>
      </dsp:nvSpPr>
      <dsp:spPr>
        <a:xfrm>
          <a:off x="5942476" y="924034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1482" y="921357"/>
        <a:ext cx="30421" cy="30421"/>
      </dsp:txXfrm>
    </dsp:sp>
    <dsp:sp modelId="{57E04C6C-8A77-4932-8007-8CA2F3C5AE86}">
      <dsp:nvSpPr>
        <dsp:cNvPr id="0" name=""/>
        <dsp:cNvSpPr/>
      </dsp:nvSpPr>
      <dsp:spPr>
        <a:xfrm>
          <a:off x="6550911" y="226270"/>
          <a:ext cx="1521086" cy="14205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Источник развития: </a:t>
          </a:r>
          <a:r>
            <a:rPr lang="ru-RU" sz="2400" b="1" kern="1200" dirty="0" err="1" smtClean="0"/>
            <a:t>миотомы</a:t>
          </a:r>
          <a:r>
            <a:rPr lang="ru-RU" sz="2400" b="1" kern="1200" dirty="0" smtClean="0"/>
            <a:t> сомитов</a:t>
          </a:r>
          <a:endParaRPr lang="ru-RU" sz="2400" b="1" kern="1200" dirty="0"/>
        </a:p>
      </dsp:txBody>
      <dsp:txXfrm>
        <a:off x="6592519" y="267878"/>
        <a:ext cx="1437870" cy="1337380"/>
      </dsp:txXfrm>
    </dsp:sp>
    <dsp:sp modelId="{85A18AC9-BABD-4FE4-A043-BDC8030A526C}">
      <dsp:nvSpPr>
        <dsp:cNvPr id="0" name=""/>
        <dsp:cNvSpPr/>
      </dsp:nvSpPr>
      <dsp:spPr>
        <a:xfrm rot="3328783">
          <a:off x="3580347" y="2235916"/>
          <a:ext cx="1073649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073649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0330" y="2221609"/>
        <a:ext cx="53682" cy="53682"/>
      </dsp:txXfrm>
    </dsp:sp>
    <dsp:sp modelId="{4AB58278-F9D2-4252-B7F5-DB564C18896B}">
      <dsp:nvSpPr>
        <dsp:cNvPr id="0" name=""/>
        <dsp:cNvSpPr/>
      </dsp:nvSpPr>
      <dsp:spPr>
        <a:xfrm>
          <a:off x="4421389" y="2185559"/>
          <a:ext cx="1521086" cy="10103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Сердечного типа</a:t>
          </a:r>
          <a:endParaRPr lang="ru-RU" sz="2000" b="1" kern="1200" dirty="0"/>
        </a:p>
      </dsp:txBody>
      <dsp:txXfrm>
        <a:off x="4450982" y="2215152"/>
        <a:ext cx="1461900" cy="951203"/>
      </dsp:txXfrm>
    </dsp:sp>
    <dsp:sp modelId="{E3FA3590-C7F3-4117-BE80-CE5F7ED62462}">
      <dsp:nvSpPr>
        <dsp:cNvPr id="0" name=""/>
        <dsp:cNvSpPr/>
      </dsp:nvSpPr>
      <dsp:spPr>
        <a:xfrm>
          <a:off x="5942476" y="2678219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1482" y="2675543"/>
        <a:ext cx="30421" cy="30421"/>
      </dsp:txXfrm>
    </dsp:sp>
    <dsp:sp modelId="{18DD86A1-99CC-4CB4-ABE2-0C2C40496E3D}">
      <dsp:nvSpPr>
        <dsp:cNvPr id="0" name=""/>
        <dsp:cNvSpPr/>
      </dsp:nvSpPr>
      <dsp:spPr>
        <a:xfrm>
          <a:off x="6550911" y="1760947"/>
          <a:ext cx="2580873" cy="185961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Источник развития: </a:t>
          </a:r>
          <a:r>
            <a:rPr lang="ru-RU" sz="2000" b="1" kern="1200" dirty="0" err="1" smtClean="0"/>
            <a:t>миоэпикардиальные</a:t>
          </a:r>
          <a:r>
            <a:rPr lang="ru-RU" sz="2000" b="1" kern="1200" dirty="0" smtClean="0"/>
            <a:t> пластинки висцерального листка </a:t>
          </a:r>
          <a:r>
            <a:rPr lang="ru-RU" sz="2000" b="1" kern="1200" dirty="0" err="1" smtClean="0"/>
            <a:t>спланхнотома</a:t>
          </a:r>
          <a:endParaRPr lang="ru-RU" sz="2000" b="1" kern="1200" dirty="0"/>
        </a:p>
      </dsp:txBody>
      <dsp:txXfrm>
        <a:off x="6605377" y="1815413"/>
        <a:ext cx="2471941" cy="1750680"/>
      </dsp:txXfrm>
    </dsp:sp>
    <dsp:sp modelId="{704DC71B-79E4-46B4-B935-C8B60581AFCB}">
      <dsp:nvSpPr>
        <dsp:cNvPr id="0" name=""/>
        <dsp:cNvSpPr/>
      </dsp:nvSpPr>
      <dsp:spPr>
        <a:xfrm rot="3921655">
          <a:off x="1257939" y="3808878"/>
          <a:ext cx="1459423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1459423" y="12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51165" y="3784927"/>
        <a:ext cx="72971" cy="72971"/>
      </dsp:txXfrm>
    </dsp:sp>
    <dsp:sp modelId="{CC2A7C1A-B58F-4412-83B6-6C5FAAE769F3}">
      <dsp:nvSpPr>
        <dsp:cNvPr id="0" name=""/>
        <dsp:cNvSpPr/>
      </dsp:nvSpPr>
      <dsp:spPr>
        <a:xfrm>
          <a:off x="2291868" y="3770600"/>
          <a:ext cx="1521086" cy="142817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Гладкая мышечная ткань</a:t>
          </a:r>
          <a:endParaRPr lang="ru-RU" sz="2000" b="1" kern="1200" dirty="0"/>
        </a:p>
      </dsp:txBody>
      <dsp:txXfrm>
        <a:off x="2333698" y="3812430"/>
        <a:ext cx="1437426" cy="1344511"/>
      </dsp:txXfrm>
    </dsp:sp>
    <dsp:sp modelId="{5F164464-61D3-40C5-BCAB-7727130ADB32}">
      <dsp:nvSpPr>
        <dsp:cNvPr id="0" name=""/>
        <dsp:cNvSpPr/>
      </dsp:nvSpPr>
      <dsp:spPr>
        <a:xfrm>
          <a:off x="3812954" y="4472151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01961" y="4469474"/>
        <a:ext cx="30421" cy="30421"/>
      </dsp:txXfrm>
    </dsp:sp>
    <dsp:sp modelId="{F1A297E2-5EB3-4A07-A633-E7BE00BE56C4}">
      <dsp:nvSpPr>
        <dsp:cNvPr id="0" name=""/>
        <dsp:cNvSpPr/>
      </dsp:nvSpPr>
      <dsp:spPr>
        <a:xfrm>
          <a:off x="4421389" y="3841026"/>
          <a:ext cx="1660448" cy="128731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Висцерального и </a:t>
          </a:r>
          <a:r>
            <a:rPr lang="ru-RU" sz="1800" b="1" kern="1200" dirty="0" err="1" smtClean="0"/>
            <a:t>васкулярного</a:t>
          </a:r>
          <a:r>
            <a:rPr lang="ru-RU" sz="1800" b="1" kern="1200" dirty="0" smtClean="0"/>
            <a:t> типов</a:t>
          </a:r>
          <a:endParaRPr lang="ru-RU" sz="1800" b="1" kern="1200" dirty="0"/>
        </a:p>
      </dsp:txBody>
      <dsp:txXfrm>
        <a:off x="4459093" y="3878730"/>
        <a:ext cx="1585040" cy="1211910"/>
      </dsp:txXfrm>
    </dsp:sp>
    <dsp:sp modelId="{AA7A0C75-6A68-47F2-9632-A4710A2D8A62}">
      <dsp:nvSpPr>
        <dsp:cNvPr id="0" name=""/>
        <dsp:cNvSpPr/>
      </dsp:nvSpPr>
      <dsp:spPr>
        <a:xfrm>
          <a:off x="6081838" y="4472151"/>
          <a:ext cx="608434" cy="25068"/>
        </a:xfrm>
        <a:custGeom>
          <a:avLst/>
          <a:gdLst/>
          <a:ahLst/>
          <a:cxnLst/>
          <a:rect l="0" t="0" r="0" b="0"/>
          <a:pathLst>
            <a:path>
              <a:moveTo>
                <a:pt x="0" y="12534"/>
              </a:moveTo>
              <a:lnTo>
                <a:pt x="608434" y="1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370844" y="4469474"/>
        <a:ext cx="30421" cy="30421"/>
      </dsp:txXfrm>
    </dsp:sp>
    <dsp:sp modelId="{27A12B07-57BA-4B92-97F7-8F927AB85878}">
      <dsp:nvSpPr>
        <dsp:cNvPr id="0" name=""/>
        <dsp:cNvSpPr/>
      </dsp:nvSpPr>
      <dsp:spPr>
        <a:xfrm>
          <a:off x="6690273" y="3734641"/>
          <a:ext cx="1521086" cy="150008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Мезенхима</a:t>
          </a:r>
          <a:endParaRPr lang="ru-RU" sz="2000" b="1" kern="1200" dirty="0"/>
        </a:p>
      </dsp:txBody>
      <dsp:txXfrm>
        <a:off x="6734209" y="3778577"/>
        <a:ext cx="1433214" cy="1412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C3ED7-C6E3-41F1-A80C-C223C2F408DE}">
      <dsp:nvSpPr>
        <dsp:cNvPr id="0" name=""/>
        <dsp:cNvSpPr/>
      </dsp:nvSpPr>
      <dsp:spPr>
        <a:xfrm>
          <a:off x="0" y="0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а) содержат  большое  количество митохондрий;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/>
        </a:p>
      </dsp:txBody>
      <dsp:txXfrm>
        <a:off x="58931" y="58931"/>
        <a:ext cx="9026138" cy="1089339"/>
      </dsp:txXfrm>
    </dsp:sp>
    <dsp:sp modelId="{C883CE82-E9CC-4541-B0D0-97407CDB06FE}">
      <dsp:nvSpPr>
        <dsp:cNvPr id="0" name=""/>
        <dsp:cNvSpPr/>
      </dsp:nvSpPr>
      <dsp:spPr>
        <a:xfrm>
          <a:off x="0" y="1220909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б) имеют трофические включения;</a:t>
          </a:r>
          <a:endParaRPr lang="ru-RU" sz="2400" kern="1200" dirty="0" smtClean="0"/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</dsp:txBody>
      <dsp:txXfrm>
        <a:off x="58931" y="1279840"/>
        <a:ext cx="9026138" cy="1089339"/>
      </dsp:txXfrm>
    </dsp:sp>
    <dsp:sp modelId="{3F62EBDB-301D-4AF9-ADE4-EA48079055B9}">
      <dsp:nvSpPr>
        <dsp:cNvPr id="0" name=""/>
        <dsp:cNvSpPr/>
      </dsp:nvSpPr>
      <dsp:spPr>
        <a:xfrm>
          <a:off x="0" y="2457897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в) присутствует белок миоглобин;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8931" y="2516828"/>
        <a:ext cx="9026138" cy="1089339"/>
      </dsp:txXfrm>
    </dsp:sp>
    <dsp:sp modelId="{8FE92C67-2015-4AE7-B6F1-6BB1999551DD}">
      <dsp:nvSpPr>
        <dsp:cNvPr id="0" name=""/>
        <dsp:cNvSpPr/>
      </dsp:nvSpPr>
      <dsp:spPr>
        <a:xfrm>
          <a:off x="0" y="3661187"/>
          <a:ext cx="9144000" cy="120720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г) развиты структуры, осуществляющие накопление и выделение Са</a:t>
          </a:r>
          <a:r>
            <a:rPr lang="ru-RU" sz="2400" b="1" kern="1200" baseline="30000" dirty="0" smtClean="0"/>
            <a:t>2+</a:t>
          </a:r>
          <a:r>
            <a:rPr lang="ru-RU" sz="2400" b="1" kern="1200" dirty="0" smtClean="0"/>
            <a:t> (</a:t>
          </a:r>
          <a:r>
            <a:rPr lang="ru-RU" sz="2400" b="1" kern="1200" dirty="0" err="1" smtClean="0"/>
            <a:t>аЭПС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кавеолы</a:t>
          </a:r>
          <a:r>
            <a:rPr lang="ru-RU" sz="2400" b="1" kern="1200" dirty="0" smtClean="0"/>
            <a:t>).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 dirty="0" smtClean="0"/>
        </a:p>
      </dsp:txBody>
      <dsp:txXfrm>
        <a:off x="58931" y="3720118"/>
        <a:ext cx="9026138" cy="1089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CD9E8-05B8-41F1-8187-8E1A719E7496}">
      <dsp:nvSpPr>
        <dsp:cNvPr id="0" name=""/>
        <dsp:cNvSpPr/>
      </dsp:nvSpPr>
      <dsp:spPr>
        <a:xfrm>
          <a:off x="0" y="1467"/>
          <a:ext cx="9144000" cy="1304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Т</a:t>
          </a:r>
          <a:r>
            <a:rPr lang="en-US" sz="3200" b="1" kern="1200" dirty="0" smtClean="0">
              <a:solidFill>
                <a:srgbClr val="FF0000"/>
              </a:solidFill>
            </a:rPr>
            <a:t>n</a:t>
          </a:r>
          <a:r>
            <a:rPr lang="ru-RU" sz="3200" b="1" kern="1200" dirty="0" smtClean="0">
              <a:solidFill>
                <a:srgbClr val="FF0000"/>
              </a:solidFill>
            </a:rPr>
            <a:t>С - связывающей кальций</a:t>
          </a:r>
          <a:endParaRPr lang="ru-RU" sz="3200" kern="1200" dirty="0"/>
        </a:p>
      </dsp:txBody>
      <dsp:txXfrm>
        <a:off x="63663" y="65130"/>
        <a:ext cx="9016674" cy="1176822"/>
      </dsp:txXfrm>
    </dsp:sp>
    <dsp:sp modelId="{5D3756A9-2579-43B8-BF63-371E00B043A2}">
      <dsp:nvSpPr>
        <dsp:cNvPr id="0" name=""/>
        <dsp:cNvSpPr/>
      </dsp:nvSpPr>
      <dsp:spPr>
        <a:xfrm>
          <a:off x="0" y="1305615"/>
          <a:ext cx="9144000" cy="7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1305615"/>
        <a:ext cx="9144000" cy="74309"/>
      </dsp:txXfrm>
    </dsp:sp>
    <dsp:sp modelId="{422C89C3-4B75-464C-8440-005B794E78F0}">
      <dsp:nvSpPr>
        <dsp:cNvPr id="0" name=""/>
        <dsp:cNvSpPr/>
      </dsp:nvSpPr>
      <dsp:spPr>
        <a:xfrm>
          <a:off x="0" y="1379925"/>
          <a:ext cx="9144000" cy="1304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srgbClr val="FF0000"/>
              </a:solidFill>
            </a:rPr>
            <a:t>Т</a:t>
          </a:r>
          <a:r>
            <a:rPr lang="en-US" sz="3200" b="1" kern="1200" dirty="0" smtClean="0">
              <a:solidFill>
                <a:srgbClr val="FF0000"/>
              </a:solidFill>
            </a:rPr>
            <a:t>n</a:t>
          </a:r>
          <a:r>
            <a:rPr lang="ru-RU" sz="3200" b="1" kern="1200" dirty="0" smtClean="0">
              <a:solidFill>
                <a:srgbClr val="FF0000"/>
              </a:solidFill>
            </a:rPr>
            <a:t>Т - прикрепляющейся к </a:t>
          </a:r>
          <a:r>
            <a:rPr lang="ru-RU" sz="3200" b="1" kern="1200" dirty="0" err="1" smtClean="0">
              <a:solidFill>
                <a:srgbClr val="FF0000"/>
              </a:solidFill>
            </a:rPr>
            <a:t>тропомиозину</a:t>
          </a:r>
          <a:endParaRPr lang="ru-RU" sz="3200" kern="120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3663" y="1443588"/>
        <a:ext cx="9016674" cy="1176822"/>
      </dsp:txXfrm>
    </dsp:sp>
    <dsp:sp modelId="{6C28466E-2BEC-48D8-844F-ED0CF395DFDA}">
      <dsp:nvSpPr>
        <dsp:cNvPr id="0" name=""/>
        <dsp:cNvSpPr/>
      </dsp:nvSpPr>
      <dsp:spPr>
        <a:xfrm>
          <a:off x="0" y="2684074"/>
          <a:ext cx="9144000" cy="74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2684074"/>
        <a:ext cx="9144000" cy="74309"/>
      </dsp:txXfrm>
    </dsp:sp>
    <dsp:sp modelId="{B1E1EDDB-BD60-48E6-BFF6-2EFCC3C307C6}">
      <dsp:nvSpPr>
        <dsp:cNvPr id="0" name=""/>
        <dsp:cNvSpPr/>
      </dsp:nvSpPr>
      <dsp:spPr>
        <a:xfrm>
          <a:off x="0" y="2759851"/>
          <a:ext cx="9144000" cy="13041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200" b="1" kern="1200" dirty="0" err="1" smtClean="0">
              <a:solidFill>
                <a:srgbClr val="FF0000"/>
              </a:solidFill>
            </a:rPr>
            <a:t>TnI</a:t>
          </a:r>
          <a:r>
            <a:rPr lang="ru-RU" sz="3200" b="1" kern="1200" dirty="0" smtClean="0">
              <a:solidFill>
                <a:srgbClr val="FF0000"/>
              </a:solidFill>
            </a:rPr>
            <a:t> - ингибирующей связывание миозина с актином</a:t>
          </a:r>
          <a:endParaRPr lang="ru-RU" sz="32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63663" y="2823514"/>
        <a:ext cx="9016674" cy="1176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algn="r"/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МЫШЕЧНЫЕ ТКАНИ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66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ФГОБУ ВО </a:t>
            </a:r>
            <a:r>
              <a:rPr lang="ru-RU" sz="2800" b="1" dirty="0" err="1" smtClean="0"/>
              <a:t>ОрГМУ</a:t>
            </a:r>
            <a:r>
              <a:rPr lang="ru-RU" sz="2800" b="1" dirty="0" smtClean="0"/>
              <a:t> Минздрава России</a:t>
            </a:r>
          </a:p>
          <a:p>
            <a:pPr algn="ctr"/>
            <a:r>
              <a:rPr lang="ru-RU" sz="2800" b="1" dirty="0" smtClean="0"/>
              <a:t>кафедра гистологии, цитологии и эмбриологии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699792" y="4678978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к.б.н., доцент Елена Владиславовна  Блинова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39633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Оренбург, </a:t>
            </a:r>
            <a:r>
              <a:rPr lang="ru-RU" sz="2400" b="1" dirty="0" smtClean="0"/>
              <a:t>2020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851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   </a:t>
            </a:r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7030A0"/>
                </a:solidFill>
              </a:rPr>
              <a:t>Общие морфофункциональные признаки мышечных тканей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ГЛАДКАЯ МЫШЕЧНАЯ ТКАНЬ</a:t>
            </a:r>
            <a:br>
              <a:rPr lang="ru-RU" sz="3600" b="1" dirty="0" smtClean="0"/>
            </a:b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Энергетический аппарат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Представлен митохондриями и включениями.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449778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Синтетический  аппарат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Представлен элементами </a:t>
            </a:r>
            <a:r>
              <a:rPr lang="ru-RU" sz="3600" b="1" dirty="0" err="1" smtClean="0"/>
              <a:t>грЭПС</a:t>
            </a:r>
            <a:r>
              <a:rPr lang="ru-RU" sz="3600" b="1" dirty="0" smtClean="0"/>
              <a:t> и комплексом </a:t>
            </a:r>
            <a:r>
              <a:rPr lang="ru-RU" sz="3600" b="1" dirty="0" err="1" smtClean="0"/>
              <a:t>Гольджи</a:t>
            </a:r>
            <a:r>
              <a:rPr lang="ru-RU" sz="3600" b="1" dirty="0" smtClean="0"/>
              <a:t>, лежащими у полюсов ядра, а также свободными рибосомами, которые располагаются, наряду с этими участками, по всей саркоплазме. Благодаря выраженной синтетической активности гладкие </a:t>
            </a:r>
            <a:r>
              <a:rPr lang="ru-RU" sz="3600" b="1" dirty="0" err="1" smtClean="0"/>
              <a:t>миоциты</a:t>
            </a:r>
            <a:r>
              <a:rPr lang="ru-RU" sz="3600" b="1" dirty="0" smtClean="0"/>
              <a:t> продуцируют и выделяют коллагены, эластин и компоненты аморфного вещества. </a:t>
            </a:r>
            <a:endParaRPr lang="ru-RU" sz="3600" b="1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ГЛАДКАЯ МЫШЕЧНАЯ ТКАНЬ</a:t>
            </a:r>
            <a:br>
              <a:rPr lang="ru-RU" sz="3200" b="1" dirty="0" smtClean="0"/>
            </a:br>
            <a:r>
              <a:rPr lang="ru-RU" sz="3200" b="1" i="1" dirty="0" smtClean="0"/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Лизосомальный</a:t>
            </a:r>
            <a:r>
              <a:rPr lang="ru-RU" sz="3200" b="1" i="1" dirty="0" smtClean="0">
                <a:solidFill>
                  <a:srgbClr val="FF0000"/>
                </a:solidFill>
              </a:rPr>
              <a:t>   аппарат   (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аппарат</a:t>
            </a:r>
            <a:r>
              <a:rPr lang="ru-RU" sz="3200" b="1" i="1" dirty="0" smtClean="0">
                <a:solidFill>
                  <a:srgbClr val="FF0000"/>
                </a:solidFill>
              </a:rPr>
              <a:t>   внутриклеточного переваривания)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Развит слабо.</a:t>
            </a:r>
            <a:endParaRPr lang="ru-RU" sz="4400" b="1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Физиологическая    регенерация    гладкой    мышечной ткани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Осуществляется постоянно на субклеточном уровне путем обновления клеточных компонентов.</a:t>
            </a:r>
            <a:endParaRPr lang="ru-RU" sz="3600" b="1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</a:t>
            </a:r>
            <a:r>
              <a:rPr lang="ru-RU" b="1" dirty="0" smtClean="0"/>
              <a:t>признаки мышечных </a:t>
            </a:r>
            <a:r>
              <a:rPr lang="ru-RU" b="1" dirty="0"/>
              <a:t>тканей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ru-RU" sz="4400" b="1" dirty="0" smtClean="0"/>
              <a:t>1. Структурные </a:t>
            </a:r>
            <a:r>
              <a:rPr lang="ru-RU" sz="4400" b="1" dirty="0"/>
              <a:t>элементы мышечных тканей (клетки, волокна) обладают удлиненной </a:t>
            </a:r>
            <a:r>
              <a:rPr lang="ru-RU" sz="4400" b="1" dirty="0" smtClean="0"/>
              <a:t>формой</a:t>
            </a:r>
            <a:r>
              <a:rPr lang="ru-RU" sz="4400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3323444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26231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3717032"/>
            <a:ext cx="288032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71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признаки мышечных тканей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4800" b="1" dirty="0" smtClean="0"/>
              <a:t>2. Сократимые </a:t>
            </a:r>
            <a:r>
              <a:rPr lang="ru-RU" sz="4800" b="1" dirty="0"/>
              <a:t>структуры (</a:t>
            </a:r>
            <a:r>
              <a:rPr lang="ru-RU" sz="4800" b="1" dirty="0" err="1"/>
              <a:t>миофиламенты</a:t>
            </a:r>
            <a:r>
              <a:rPr lang="ru-RU" sz="4800" b="1" dirty="0"/>
              <a:t>, миофибриллы) располагаются </a:t>
            </a:r>
            <a:r>
              <a:rPr lang="ru-RU" sz="4800" b="1" dirty="0" smtClean="0"/>
              <a:t>продольно.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967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признаки мышечных тканей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4847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/>
              <a:t>3. Для мышечного сокращения требуется </a:t>
            </a:r>
            <a:r>
              <a:rPr lang="ru-RU" sz="2400" b="1" dirty="0" smtClean="0">
                <a:solidFill>
                  <a:srgbClr val="FF0000"/>
                </a:solidFill>
              </a:rPr>
              <a:t>энергия,</a:t>
            </a:r>
            <a:r>
              <a:rPr lang="ru-RU" sz="2400" b="1" dirty="0" smtClean="0"/>
              <a:t> поэтому:</a:t>
            </a:r>
          </a:p>
        </p:txBody>
      </p:sp>
    </p:spTree>
    <p:extLst>
      <p:ext uri="{BB962C8B-B14F-4D97-AF65-F5344CB8AC3E}">
        <p14:creationId xmlns:p14="http://schemas.microsoft.com/office/powerpoint/2010/main" val="13603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8C3ED7-C6E3-41F1-A80C-C223C2F40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D8C3ED7-C6E3-41F1-A80C-C223C2F40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3CE82-E9CC-4541-B0D0-97407CDB0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883CE82-E9CC-4541-B0D0-97407CDB0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2EBDB-301D-4AF9-ADE4-EA4807905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3F62EBDB-301D-4AF9-ADE4-EA4807905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E92C67-2015-4AE7-B6F1-6BB199955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8FE92C67-2015-4AE7-B6F1-6BB199955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Общие морфофункциональные признаки мышечных тканей</a:t>
            </a:r>
            <a:endParaRPr lang="ru-RU" dirty="0"/>
          </a:p>
        </p:txBody>
      </p:sp>
      <p:pic>
        <p:nvPicPr>
          <p:cNvPr id="4" name="Picture 2" descr="F:\Мышечные ткани\Новая папка\A1K4IOACA7EVHXNCAU9IY0DCAINHOD5CAX45S77CA0W93XBCARQ3JU3CA7F6WFRCAY5YJ9ACAJC31XRCA68OK9NCA8PD9XOCA5J92Z4CAPID0WACA4GWW79CAB8BHN3CAWD7KORCANWZ0U9CAUWS4VXCA2KOC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1" y="2201185"/>
            <a:ext cx="4896545" cy="2907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12776"/>
            <a:ext cx="50040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4. Увеличение нагрузки  вызывает нарастание массы ткани, которое достигается путём </a:t>
            </a:r>
            <a:r>
              <a:rPr lang="ru-RU" sz="3000" b="1" u="sng" dirty="0" smtClean="0"/>
              <a:t>гипертрофии </a:t>
            </a:r>
            <a:r>
              <a:rPr lang="ru-RU" sz="3000" b="1" dirty="0" smtClean="0"/>
              <a:t>(увеличения объёма) или  </a:t>
            </a:r>
            <a:r>
              <a:rPr lang="ru-RU" sz="3000" b="1" u="sng" dirty="0" smtClean="0"/>
              <a:t>гиперплазии</a:t>
            </a:r>
            <a:r>
              <a:rPr lang="ru-RU" sz="3000" b="1" dirty="0" smtClean="0"/>
              <a:t> (увеличения количества).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" y="4869160"/>
            <a:ext cx="44999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Снижение нагрузки обусловливает падение массы мышечной ткани (атрофия).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788024" y="2204864"/>
            <a:ext cx="3898776" cy="39212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84784"/>
            <a:ext cx="9144000" cy="5373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21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7916"/>
            <a:ext cx="9143999" cy="53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26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57298"/>
            <a:ext cx="9144000" cy="55007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Миогенез</a:t>
            </a:r>
            <a:r>
              <a:rPr lang="ru-RU" b="1" dirty="0" smtClean="0"/>
              <a:t> </a:t>
            </a:r>
            <a:r>
              <a:rPr lang="ru-RU" b="1" dirty="0" err="1" smtClean="0"/>
              <a:t>поперечно-полосатой</a:t>
            </a:r>
            <a:r>
              <a:rPr lang="ru-RU" b="1" dirty="0" smtClean="0"/>
              <a:t> мышечной ткани</a:t>
            </a:r>
            <a:endParaRPr lang="ru-RU" b="1" dirty="0"/>
          </a:p>
        </p:txBody>
      </p:sp>
      <p:pic>
        <p:nvPicPr>
          <p:cNvPr id="4" name="Picture 2" descr="F:\Мышечные ткани\Новая папка\105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37593"/>
            <a:ext cx="3643337" cy="5420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6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Миогенез</a:t>
            </a:r>
            <a:r>
              <a:rPr lang="ru-RU" b="1" dirty="0"/>
              <a:t> поперечно-полосатой мышечной ткани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Источник развития – </a:t>
            </a:r>
            <a:r>
              <a:rPr lang="ru-RU" b="1" dirty="0" err="1" smtClean="0">
                <a:solidFill>
                  <a:srgbClr val="FF0000"/>
                </a:solidFill>
              </a:rPr>
              <a:t>миотомы</a:t>
            </a:r>
            <a:r>
              <a:rPr lang="ru-RU" b="1" dirty="0" smtClean="0">
                <a:solidFill>
                  <a:srgbClr val="FF0000"/>
                </a:solidFill>
              </a:rPr>
              <a:t> мезодермы.</a:t>
            </a:r>
          </a:p>
          <a:p>
            <a:pPr>
              <a:buNone/>
            </a:pPr>
            <a:r>
              <a:rPr lang="ru-RU" b="1" dirty="0" smtClean="0"/>
              <a:t>    Стволовые клетки </a:t>
            </a:r>
            <a:r>
              <a:rPr lang="ru-RU" b="1" dirty="0" err="1" smtClean="0"/>
              <a:t>миотомов</a:t>
            </a:r>
            <a:r>
              <a:rPr lang="ru-RU" b="1" dirty="0" smtClean="0"/>
              <a:t> (</a:t>
            </a:r>
            <a:r>
              <a:rPr lang="ru-RU" b="1" dirty="0" err="1" smtClean="0"/>
              <a:t>промиобласты</a:t>
            </a:r>
            <a:r>
              <a:rPr lang="ru-RU" b="1" dirty="0" smtClean="0"/>
              <a:t>) последовательно проходят стадии:</a:t>
            </a:r>
          </a:p>
          <a:p>
            <a:pPr marL="514350" indent="-514350">
              <a:buAutoNum type="arabicPeriod"/>
            </a:pPr>
            <a:r>
              <a:rPr lang="ru-RU" sz="3600" b="1" dirty="0" err="1" smtClean="0"/>
              <a:t>Миобластическую</a:t>
            </a:r>
            <a:r>
              <a:rPr lang="ru-RU" sz="3600" b="1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600" b="1" dirty="0" smtClean="0"/>
              <a:t>Мышечных </a:t>
            </a:r>
            <a:r>
              <a:rPr lang="ru-RU" sz="3600" b="1" dirty="0" smtClean="0"/>
              <a:t>трубочек. </a:t>
            </a:r>
            <a:endParaRPr lang="ru-RU" sz="3600" b="1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3600" b="1" dirty="0" err="1"/>
              <a:t>Миосимпластическую</a:t>
            </a:r>
            <a:r>
              <a:rPr lang="ru-RU" sz="3600" b="1" dirty="0" smtClean="0"/>
              <a:t>.</a:t>
            </a:r>
            <a:endParaRPr lang="ru-RU" sz="3600" b="1" dirty="0" smtClean="0"/>
          </a:p>
          <a:p>
            <a:pPr marL="514350" indent="-514350">
              <a:buAutoNum type="arabicPeriod"/>
            </a:pPr>
            <a:r>
              <a:rPr lang="ru-RU" sz="3600" b="1" dirty="0" smtClean="0"/>
              <a:t>Молодых и зрелых мышечных волокон.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/>
              <a:t>Миогенез</a:t>
            </a:r>
            <a:r>
              <a:rPr lang="ru-RU" b="1" dirty="0"/>
              <a:t> поперечно-полосатой мышечной ткани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sz="4400" b="1" dirty="0" err="1" smtClean="0">
                <a:solidFill>
                  <a:schemeClr val="tx1"/>
                </a:solidFill>
              </a:rPr>
              <a:t>Промиобласты</a:t>
            </a:r>
            <a:r>
              <a:rPr lang="ru-RU" sz="4400" b="1" dirty="0" smtClean="0">
                <a:solidFill>
                  <a:schemeClr val="tx1"/>
                </a:solidFill>
              </a:rPr>
              <a:t> в результате дивергентной дифференцировки дают начало двум </a:t>
            </a:r>
            <a:r>
              <a:rPr lang="ru-RU" sz="4400" b="1" dirty="0" err="1" smtClean="0">
                <a:solidFill>
                  <a:schemeClr val="tx1"/>
                </a:solidFill>
              </a:rPr>
              <a:t>дифферонам</a:t>
            </a:r>
            <a:r>
              <a:rPr lang="ru-RU" sz="4400" b="1" dirty="0" smtClean="0">
                <a:solidFill>
                  <a:schemeClr val="tx1"/>
                </a:solidFill>
              </a:rPr>
              <a:t>: </a:t>
            </a:r>
            <a:r>
              <a:rPr lang="ru-RU" sz="4400" b="1" dirty="0" err="1" smtClean="0">
                <a:solidFill>
                  <a:srgbClr val="FF0000"/>
                </a:solidFill>
              </a:rPr>
              <a:t>симпластическому</a:t>
            </a:r>
            <a:r>
              <a:rPr lang="ru-RU" sz="4400" b="1" dirty="0" smtClean="0">
                <a:solidFill>
                  <a:srgbClr val="FF0000"/>
                </a:solidFill>
              </a:rPr>
              <a:t> и клеточному (</a:t>
            </a:r>
            <a:r>
              <a:rPr lang="ru-RU" sz="4400" b="1" dirty="0" err="1" smtClean="0">
                <a:solidFill>
                  <a:srgbClr val="FF0000"/>
                </a:solidFill>
              </a:rPr>
              <a:t>миосателлитоциты</a:t>
            </a:r>
            <a:r>
              <a:rPr lang="ru-RU" sz="4400" b="1" dirty="0" smtClean="0">
                <a:solidFill>
                  <a:srgbClr val="FF0000"/>
                </a:solidFill>
              </a:rPr>
              <a:t>), </a:t>
            </a:r>
            <a:r>
              <a:rPr lang="ru-RU" sz="4400" b="1" dirty="0" smtClean="0">
                <a:solidFill>
                  <a:schemeClr val="tx1"/>
                </a:solidFill>
              </a:rPr>
              <a:t>формируя </a:t>
            </a:r>
            <a:r>
              <a:rPr lang="ru-RU" sz="4400" b="1" dirty="0" err="1" smtClean="0">
                <a:solidFill>
                  <a:schemeClr val="tx1"/>
                </a:solidFill>
              </a:rPr>
              <a:t>клеточно-симплатическую</a:t>
            </a:r>
            <a:r>
              <a:rPr lang="ru-RU" sz="4400" b="1" dirty="0" smtClean="0">
                <a:solidFill>
                  <a:schemeClr val="tx1"/>
                </a:solidFill>
              </a:rPr>
              <a:t> систему – </a:t>
            </a:r>
            <a:r>
              <a:rPr lang="ru-RU" sz="4400" b="1" dirty="0" smtClean="0">
                <a:solidFill>
                  <a:srgbClr val="FF0000"/>
                </a:solidFill>
              </a:rPr>
              <a:t>мышечное волокно.</a:t>
            </a:r>
          </a:p>
          <a:p>
            <a:pPr marL="514350" indent="-51435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Структурно-функциональной единицей мышцы является </a:t>
            </a:r>
            <a:r>
              <a:rPr lang="ru-RU" sz="3600" b="1" dirty="0" smtClean="0">
                <a:solidFill>
                  <a:srgbClr val="FF0000"/>
                </a:solidFill>
              </a:rPr>
              <a:t>мышечное волокно.</a:t>
            </a:r>
          </a:p>
          <a:p>
            <a:pPr>
              <a:buNone/>
            </a:pPr>
            <a:endParaRPr lang="ru-R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25595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53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МЫШЕЧНЫЕ ТКАНИ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группа тканей, </a:t>
            </a:r>
            <a:r>
              <a:rPr lang="ru-RU" sz="4800" b="1" dirty="0"/>
              <a:t>объединенных на основании общего </a:t>
            </a:r>
            <a:r>
              <a:rPr lang="ru-RU" sz="4800" b="1" dirty="0" smtClean="0"/>
              <a:t>признака </a:t>
            </a:r>
            <a:r>
              <a:rPr lang="ru-RU" sz="4800" b="1" dirty="0"/>
              <a:t>- </a:t>
            </a: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выраженной сократительной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способности.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400" b="1" dirty="0" smtClean="0"/>
              <a:t>    </a:t>
            </a:r>
            <a:r>
              <a:rPr lang="ru-RU" sz="4400" b="1" dirty="0" err="1" smtClean="0"/>
              <a:t>Компонеты</a:t>
            </a:r>
            <a:r>
              <a:rPr lang="ru-RU" sz="4400" b="1" dirty="0" smtClean="0"/>
              <a:t> мышечных волокон : </a:t>
            </a:r>
            <a:r>
              <a:rPr lang="ru-RU" sz="4400" b="1" dirty="0" err="1" smtClean="0">
                <a:solidFill>
                  <a:srgbClr val="FF0000"/>
                </a:solidFill>
              </a:rPr>
              <a:t>миосимпласт</a:t>
            </a:r>
            <a:r>
              <a:rPr lang="ru-RU" sz="4400" b="1" dirty="0" smtClean="0">
                <a:solidFill>
                  <a:srgbClr val="FF0000"/>
                </a:solidFill>
              </a:rPr>
              <a:t> и </a:t>
            </a:r>
            <a:r>
              <a:rPr lang="ru-RU" sz="4400" b="1" dirty="0" err="1" smtClean="0">
                <a:solidFill>
                  <a:srgbClr val="FF0000"/>
                </a:solidFill>
              </a:rPr>
              <a:t>миосателлитоциты</a:t>
            </a:r>
            <a:r>
              <a:rPr lang="ru-RU" sz="4400" b="1" dirty="0" smtClean="0">
                <a:solidFill>
                  <a:srgbClr val="FF0000"/>
                </a:solidFill>
              </a:rPr>
              <a:t>. </a:t>
            </a:r>
            <a:endParaRPr lang="ru-RU" sz="4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:\Картинки по мышечным тканям\23689_html_4307b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9144000" cy="3502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5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Миосимпласт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 включает от нескольких сотен до нескольких тысяч </a:t>
            </a:r>
            <a:r>
              <a:rPr lang="ru-RU" b="1" dirty="0" smtClean="0">
                <a:solidFill>
                  <a:srgbClr val="FF0000"/>
                </a:solidFill>
              </a:rPr>
              <a:t>ядер</a:t>
            </a:r>
            <a:r>
              <a:rPr lang="ru-RU" b="1" dirty="0" smtClean="0"/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саркоплазму</a:t>
            </a:r>
            <a:r>
              <a:rPr lang="ru-RU" b="1" dirty="0" smtClean="0"/>
              <a:t>, образующую его центральную часть.</a:t>
            </a:r>
          </a:p>
          <a:p>
            <a:endParaRPr lang="ru-RU" dirty="0"/>
          </a:p>
        </p:txBody>
      </p:sp>
      <p:pic>
        <p:nvPicPr>
          <p:cNvPr id="7" name="Picture 2" descr="F:\Картинки по мышечным тканям\23689_html_4307b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4233"/>
            <a:ext cx="9144000" cy="3433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11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800" b="1" dirty="0" smtClean="0"/>
              <a:t>Саркоплазма  </a:t>
            </a:r>
            <a:r>
              <a:rPr lang="ru-RU" sz="4800" b="1" dirty="0" err="1" smtClean="0"/>
              <a:t>миосимпласта</a:t>
            </a:r>
            <a:r>
              <a:rPr lang="ru-RU" sz="4800" b="1" dirty="0" smtClean="0"/>
              <a:t> образует несколько </a:t>
            </a:r>
            <a:r>
              <a:rPr lang="ru-RU" sz="4800" b="1" dirty="0" smtClean="0">
                <a:solidFill>
                  <a:srgbClr val="FF0000"/>
                </a:solidFill>
              </a:rPr>
              <a:t>функциональных  аппаратов:   </a:t>
            </a:r>
          </a:p>
          <a:p>
            <a:pPr>
              <a:buNone/>
            </a:pPr>
            <a:r>
              <a:rPr lang="ru-RU" sz="4800" b="1" dirty="0" smtClean="0"/>
              <a:t>1). передачи  возбуждения (с сарколеммы на сократительный аппарат);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249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6000" b="1" dirty="0" smtClean="0"/>
              <a:t>2) сократительный;</a:t>
            </a:r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  </a:t>
            </a:r>
            <a:r>
              <a:rPr lang="ru-RU" sz="4800" b="1" dirty="0" smtClean="0"/>
              <a:t>3) опорный; </a:t>
            </a:r>
          </a:p>
          <a:p>
            <a:pPr marL="514350" indent="-51435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5400" b="1" dirty="0" smtClean="0"/>
              <a:t>4) энергетический; </a:t>
            </a:r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5400" b="1" dirty="0" smtClean="0"/>
              <a:t>5) синтетический;</a:t>
            </a:r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ПОПЕРЕЧНО-ПОЛОСАТАЯ МЫШЕЧНАЯ ТКАНЬ СКЕЛЕТНОГО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6000" b="1" dirty="0" smtClean="0"/>
              <a:t>6) </a:t>
            </a:r>
            <a:r>
              <a:rPr lang="ru-RU" sz="6000" b="1" dirty="0" err="1" smtClean="0"/>
              <a:t>лизосомальный</a:t>
            </a:r>
            <a:r>
              <a:rPr lang="ru-RU" sz="6000" b="1" dirty="0" smtClean="0"/>
              <a:t>   (аппарат внутриклеточного переваривания).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0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5526360" cy="32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72952"/>
            <a:ext cx="478802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Представлен специализированными мембранными системами- </a:t>
            </a:r>
            <a:r>
              <a:rPr lang="ru-RU" sz="3200" b="1" dirty="0"/>
              <a:t>саркоплазматическая </a:t>
            </a:r>
            <a:r>
              <a:rPr lang="ru-RU" sz="3200" b="1" dirty="0" smtClean="0"/>
              <a:t>сеть и поперечные (Т-) трубочки , образующие функционально единую </a:t>
            </a:r>
            <a:r>
              <a:rPr lang="ru-RU" sz="3200" b="1" dirty="0" err="1" smtClean="0">
                <a:solidFill>
                  <a:srgbClr val="FF0000"/>
                </a:solidFill>
              </a:rPr>
              <a:t>саркотубулярную</a:t>
            </a:r>
            <a:r>
              <a:rPr lang="ru-RU" sz="3200" b="1" dirty="0" smtClean="0">
                <a:solidFill>
                  <a:srgbClr val="FF0000"/>
                </a:solidFill>
              </a:rPr>
              <a:t> систему.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49" y="1412776"/>
            <a:ext cx="40125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52200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Саркоплазматическая сеть  </a:t>
            </a:r>
            <a:r>
              <a:rPr lang="ru-RU" sz="3200" b="1" dirty="0" smtClean="0"/>
              <a:t>- система мембранных трубочек и мешочков. В области наружных отделов А- и </a:t>
            </a:r>
            <a:r>
              <a:rPr lang="en-US" sz="3200" b="1" dirty="0" smtClean="0"/>
              <a:t>I</a:t>
            </a:r>
            <a:r>
              <a:rPr lang="ru-RU" sz="3200" b="1" dirty="0" smtClean="0"/>
              <a:t>-дисков трубочки сливаются, образуя </a:t>
            </a:r>
            <a:r>
              <a:rPr lang="ru-RU" sz="3200" b="1" u="sng" dirty="0" smtClean="0"/>
              <a:t>пары плоских терминальных цистерн </a:t>
            </a:r>
            <a:r>
              <a:rPr lang="ru-RU" sz="3200" b="1" dirty="0" smtClean="0"/>
              <a:t>(на каждый </a:t>
            </a:r>
            <a:r>
              <a:rPr lang="ru-RU" sz="3200" b="1" dirty="0" err="1" smtClean="0"/>
              <a:t>саркомер</a:t>
            </a:r>
            <a:r>
              <a:rPr lang="ru-RU" sz="3200" b="1" dirty="0" smtClean="0"/>
              <a:t> приходится по две такие пары).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Классификация мышечных тканей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1. Морфофункциональная классификация.</a:t>
            </a:r>
          </a:p>
          <a:p>
            <a:pPr marL="0" indent="0">
              <a:buNone/>
            </a:pPr>
            <a:endParaRPr lang="ru-RU" sz="5400" b="1" dirty="0" smtClean="0"/>
          </a:p>
          <a:p>
            <a:pPr marL="0" indent="0">
              <a:buNone/>
            </a:pPr>
            <a:r>
              <a:rPr lang="ru-RU" sz="5400" b="1" dirty="0" smtClean="0"/>
              <a:t>2. Гистогенетическая классификация.</a:t>
            </a:r>
            <a:endParaRPr lang="ru-RU" sz="5400" b="1" dirty="0"/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499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28736"/>
            <a:ext cx="9144000" cy="55007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</a:t>
            </a:r>
            <a:br>
              <a:rPr lang="ru-RU" b="1" dirty="0" smtClean="0"/>
            </a:br>
            <a:r>
              <a:rPr lang="ru-RU" b="1" dirty="0" smtClean="0"/>
              <a:t>(Поперечные Т-трубочки)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33" y="1500174"/>
            <a:ext cx="3666667" cy="2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550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Поперечные (Т-) трубочки -  </a:t>
            </a:r>
            <a:r>
              <a:rPr lang="ru-RU" sz="3200" b="1" dirty="0" err="1" smtClean="0"/>
              <a:t>впячивания</a:t>
            </a:r>
            <a:r>
              <a:rPr lang="ru-RU" sz="3200" b="1" dirty="0" smtClean="0"/>
              <a:t> сарколеммы. Конечные участки Т-трубочек проникают в промежуток между двумя терминальными цистернами саркоплазматической сети, формируя вместе с ними особые структуры </a:t>
            </a:r>
            <a:r>
              <a:rPr lang="ru-RU" sz="3200" b="1" dirty="0" smtClean="0">
                <a:solidFill>
                  <a:srgbClr val="FF0000"/>
                </a:solidFill>
              </a:rPr>
              <a:t>- триады.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33" y="1412776"/>
            <a:ext cx="3666667" cy="2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12777"/>
            <a:ext cx="55081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Выделение кальция происходит после того, как волна деполяризации   с   поверхности  сарколеммы  по   Т-трубочкам  распространяется вглубь волокна. В области триад возбуждение передается на мембрану саркоплазматической сети и вызывает повышение ее проницаемости. Это приводит к быстрому выделению из ее элементов ионов кальция. Выделившийся Са</a:t>
            </a:r>
            <a:r>
              <a:rPr lang="ru-RU" sz="2400" b="1" baseline="30000" dirty="0" smtClean="0"/>
              <a:t>2+</a:t>
            </a:r>
            <a:r>
              <a:rPr lang="ru-RU" sz="2400" b="1" dirty="0" smtClean="0"/>
              <a:t> диффундирует в миофибриллы, где он, присоединяясь к </a:t>
            </a:r>
            <a:r>
              <a:rPr lang="ru-RU" sz="2400" b="1" dirty="0" err="1" smtClean="0"/>
              <a:t>тропонину</a:t>
            </a:r>
            <a:r>
              <a:rPr lang="ru-RU" sz="2400" b="1" dirty="0" smtClean="0"/>
              <a:t>, запускает механизм взаимодействия актина и миозина.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Аппарат передачи возбуждения (</a:t>
            </a:r>
            <a:r>
              <a:rPr lang="ru-RU" b="1" dirty="0" err="1" smtClean="0"/>
              <a:t>саркотубулярная</a:t>
            </a:r>
            <a:r>
              <a:rPr lang="ru-RU" b="1" dirty="0" smtClean="0"/>
              <a:t> система) </a:t>
            </a:r>
            <a:endParaRPr lang="ru-RU" dirty="0"/>
          </a:p>
        </p:txBody>
      </p:sp>
      <p:pic>
        <p:nvPicPr>
          <p:cNvPr id="4" name="Picture 2" descr="H:\Мышечные ткани\Новая папка (2)\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333" y="1412776"/>
            <a:ext cx="3666667" cy="2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1412776"/>
            <a:ext cx="572412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Активный обратный транспорт кальция в саркоплазматическую сеть происходит наряду с его выбросом. Обратный транспорт Са</a:t>
            </a:r>
            <a:r>
              <a:rPr lang="ru-RU" sz="2200" b="1" baseline="30000" dirty="0" smtClean="0"/>
              <a:t>2+</a:t>
            </a:r>
            <a:r>
              <a:rPr lang="ru-RU" sz="2200" b="1" dirty="0" smtClean="0"/>
              <a:t> осуществляется благодаря деятельности кальциевых насосов (</a:t>
            </a:r>
            <a:r>
              <a:rPr lang="ru-RU" sz="2200" b="1" dirty="0" err="1" smtClean="0"/>
              <a:t>Са-зависимой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АТФазы</a:t>
            </a:r>
            <a:r>
              <a:rPr lang="ru-RU" sz="2200" b="1" dirty="0" smtClean="0"/>
              <a:t>) в мембране саркоплазматической сети. Падение концентрации Са</a:t>
            </a:r>
            <a:r>
              <a:rPr lang="ru-RU" sz="2200" b="1" baseline="30000" dirty="0" smtClean="0"/>
              <a:t>2+</a:t>
            </a:r>
            <a:r>
              <a:rPr lang="ru-RU" sz="2200" b="1" dirty="0" smtClean="0"/>
              <a:t> вследствие его секвестрации приводит к возвращению </a:t>
            </a:r>
            <a:r>
              <a:rPr lang="ru-RU" sz="2200" b="1" dirty="0" err="1" smtClean="0"/>
              <a:t>тропонина</a:t>
            </a:r>
            <a:r>
              <a:rPr lang="ru-RU" sz="2200" b="1" dirty="0" smtClean="0"/>
              <a:t> в первоначальное </a:t>
            </a:r>
            <a:r>
              <a:rPr lang="ru-RU" sz="2200" b="1" dirty="0" err="1" smtClean="0"/>
              <a:t>конформационное</a:t>
            </a:r>
            <a:r>
              <a:rPr lang="ru-RU" sz="2200" b="1" dirty="0" smtClean="0"/>
              <a:t> состояние, прекращению взаимодействия миозиновых мостиков с актином и расслаблению мышечного волокна.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u="sng" dirty="0" smtClean="0"/>
              <a:t>Сократительный аппарат </a:t>
            </a:r>
            <a:r>
              <a:rPr lang="ru-RU" sz="4800" b="1" dirty="0" smtClean="0"/>
              <a:t>мышечного волокна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/>
              <a:t>Представлен </a:t>
            </a:r>
            <a:r>
              <a:rPr lang="ru-RU" sz="3600" b="1" dirty="0" smtClean="0">
                <a:solidFill>
                  <a:srgbClr val="FF0000"/>
                </a:solidFill>
              </a:rPr>
              <a:t>миофибриллами </a:t>
            </a:r>
            <a:r>
              <a:rPr lang="ru-RU" sz="3600" b="1" dirty="0" smtClean="0"/>
              <a:t>- специальными органеллами, которые располагаются продольно в центральной части саркоплазмы. </a:t>
            </a:r>
          </a:p>
          <a:p>
            <a:pPr>
              <a:buNone/>
            </a:pPr>
            <a:r>
              <a:rPr lang="ru-RU" sz="3600" dirty="0" smtClean="0"/>
              <a:t>   </a:t>
            </a:r>
          </a:p>
          <a:p>
            <a:pPr>
              <a:buNone/>
            </a:pPr>
            <a:r>
              <a:rPr lang="ru-RU" sz="3600" b="1" dirty="0" smtClean="0"/>
              <a:t>   Структурно-функциональной единицей миофибриллы является </a:t>
            </a:r>
            <a:r>
              <a:rPr lang="en-US" sz="3600" b="1" dirty="0" smtClean="0">
                <a:solidFill>
                  <a:srgbClr val="FF0000"/>
                </a:solidFill>
              </a:rPr>
              <a:t>cap</a:t>
            </a:r>
            <a:r>
              <a:rPr lang="ru-RU" sz="3600" b="1" dirty="0" err="1" smtClean="0">
                <a:solidFill>
                  <a:srgbClr val="FF0000"/>
                </a:solidFill>
              </a:rPr>
              <a:t>комер</a:t>
            </a:r>
            <a:r>
              <a:rPr lang="ru-RU" sz="3600" b="1" dirty="0" smtClean="0">
                <a:solidFill>
                  <a:srgbClr val="FF0000"/>
                </a:solidFill>
              </a:rPr>
              <a:t> (</a:t>
            </a:r>
            <a:r>
              <a:rPr lang="ru-RU" sz="3600" b="1" dirty="0" err="1" smtClean="0">
                <a:solidFill>
                  <a:srgbClr val="FF0000"/>
                </a:solidFill>
              </a:rPr>
              <a:t>миомер</a:t>
            </a:r>
            <a:r>
              <a:rPr lang="ru-RU" sz="3600" b="1" dirty="0" smtClean="0">
                <a:solidFill>
                  <a:srgbClr val="FF0000"/>
                </a:solidFill>
              </a:rPr>
              <a:t>).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err="1" smtClean="0">
                <a:solidFill>
                  <a:srgbClr val="FF0000"/>
                </a:solidFill>
              </a:rPr>
              <a:t>Саркомер</a:t>
            </a:r>
            <a:r>
              <a:rPr lang="ru-RU" b="1" dirty="0" smtClean="0">
                <a:solidFill>
                  <a:srgbClr val="FF0000"/>
                </a:solidFill>
              </a:rPr>
              <a:t>  (</a:t>
            </a:r>
            <a:r>
              <a:rPr lang="ru-RU" b="1" dirty="0" err="1" smtClean="0">
                <a:solidFill>
                  <a:srgbClr val="FF0000"/>
                </a:solidFill>
              </a:rPr>
              <a:t>миомер</a:t>
            </a:r>
            <a:r>
              <a:rPr lang="ru-RU" b="1" dirty="0" smtClean="0">
                <a:solidFill>
                  <a:srgbClr val="FF0000"/>
                </a:solidFill>
              </a:rPr>
              <a:t>) - </a:t>
            </a:r>
            <a:r>
              <a:rPr lang="ru-RU" b="1" dirty="0" smtClean="0"/>
              <a:t>участок миофибриллы, расположенный между двумя </a:t>
            </a:r>
            <a:r>
              <a:rPr lang="ru-RU" b="1" dirty="0" err="1" smtClean="0">
                <a:solidFill>
                  <a:srgbClr val="FF0000"/>
                </a:solidFill>
              </a:rPr>
              <a:t>телофрагмами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ru-RU" b="1" dirty="0" smtClean="0">
                <a:solidFill>
                  <a:srgbClr val="FF0000"/>
                </a:solidFill>
              </a:rPr>
              <a:t>-линиями) </a:t>
            </a:r>
            <a:r>
              <a:rPr lang="ru-RU" b="1" dirty="0" smtClean="0"/>
              <a:t>и включающий </a:t>
            </a:r>
            <a:r>
              <a:rPr lang="ru-RU" b="1" dirty="0" smtClean="0">
                <a:solidFill>
                  <a:srgbClr val="FF0000"/>
                </a:solidFill>
              </a:rPr>
              <a:t>А-диск </a:t>
            </a:r>
            <a:r>
              <a:rPr lang="ru-RU" b="1" dirty="0" smtClean="0"/>
              <a:t>и две половины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-дисков.</a:t>
            </a:r>
            <a:endParaRPr lang="ru-RU" b="1" dirty="0"/>
          </a:p>
        </p:txBody>
      </p:sp>
      <p:pic>
        <p:nvPicPr>
          <p:cNvPr id="4" name="Picture 2" descr="F:\Картинки по мышечным тканям\muscle-contrac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61048"/>
            <a:ext cx="60486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Сократительный аппарат мышечного волокна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8072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Толстые нити образованы молекулами фибриллярного белка </a:t>
            </a:r>
            <a:r>
              <a:rPr lang="ru-RU" sz="4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миозина.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 На одном из концов она содержит две округлые головки. Миозин головок обладает </a:t>
            </a:r>
            <a:r>
              <a:rPr lang="ru-RU" sz="4800" b="1" dirty="0" err="1" smtClean="0">
                <a:latin typeface="Calibri" pitchFamily="34" charset="0"/>
                <a:cs typeface="Calibri" pitchFamily="34" charset="0"/>
              </a:rPr>
              <a:t>АТФазной</a:t>
            </a:r>
            <a:r>
              <a:rPr lang="ru-RU" sz="4800" b="1" dirty="0" smtClean="0">
                <a:latin typeface="Calibri" pitchFamily="34" charset="0"/>
                <a:cs typeface="Calibri" pitchFamily="34" charset="0"/>
              </a:rPr>
              <a:t> активностью.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F:\Мышечные ткани\Новая папка\g-fiz-ch-7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79966" y="3070935"/>
            <a:ext cx="5450405" cy="212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dirty="0" smtClean="0"/>
              <a:t>Тонкие нити (</a:t>
            </a:r>
            <a:r>
              <a:rPr lang="ru-RU" b="1" dirty="0" err="1" smtClean="0"/>
              <a:t>миофиламенты</a:t>
            </a:r>
            <a:r>
              <a:rPr lang="ru-RU" b="1" dirty="0" smtClean="0"/>
              <a:t>) содержат сократимый белок актин и два регуляторных белка - </a:t>
            </a:r>
            <a:r>
              <a:rPr lang="ru-RU" b="1" dirty="0" err="1" smtClean="0"/>
              <a:t>тропонин</a:t>
            </a:r>
            <a:r>
              <a:rPr lang="ru-RU" b="1" dirty="0" smtClean="0"/>
              <a:t> и </a:t>
            </a:r>
            <a:r>
              <a:rPr lang="ru-RU" b="1" dirty="0" err="1" smtClean="0"/>
              <a:t>тропомиозин</a:t>
            </a:r>
            <a:r>
              <a:rPr lang="ru-RU" b="1" dirty="0" smtClean="0"/>
              <a:t>, которые формируют функционально единый </a:t>
            </a:r>
            <a:r>
              <a:rPr lang="ru-RU" b="1" dirty="0" err="1" smtClean="0"/>
              <a:t>тропонин-тропомиозиновып</a:t>
            </a:r>
            <a:r>
              <a:rPr lang="ru-RU" b="1" dirty="0" smtClean="0"/>
              <a:t> комплекс.</a:t>
            </a:r>
          </a:p>
          <a:p>
            <a:endParaRPr lang="ru-RU" dirty="0"/>
          </a:p>
        </p:txBody>
      </p:sp>
      <p:pic>
        <p:nvPicPr>
          <p:cNvPr id="4" name="Picture 2" descr="F:\Картинки по мышечным тканям\bio-r-mpart1-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45234"/>
            <a:ext cx="5158333" cy="301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i="1" dirty="0" smtClean="0"/>
              <a:t>    </a:t>
            </a:r>
            <a:r>
              <a:rPr lang="ru-RU" sz="4800" b="1" dirty="0" smtClean="0">
                <a:solidFill>
                  <a:srgbClr val="FF0000"/>
                </a:solidFill>
              </a:rPr>
              <a:t>Актин </a:t>
            </a:r>
            <a:r>
              <a:rPr lang="ru-RU" sz="4800" b="1" dirty="0" smtClean="0"/>
              <a:t>в </a:t>
            </a:r>
            <a:r>
              <a:rPr lang="ru-RU" sz="4800" b="1" dirty="0" err="1" smtClean="0"/>
              <a:t>мономерной</a:t>
            </a:r>
            <a:r>
              <a:rPr lang="ru-RU" sz="4800" b="1" dirty="0" smtClean="0"/>
              <a:t> форме представлен глобулярными субъединицами </a:t>
            </a:r>
            <a:r>
              <a:rPr lang="ru-RU" sz="4800" b="1" dirty="0" smtClean="0">
                <a:solidFill>
                  <a:srgbClr val="FF0000"/>
                </a:solidFill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</a:rPr>
              <a:t>G</a:t>
            </a:r>
            <a:r>
              <a:rPr lang="ru-RU" sz="4800" b="1" dirty="0" smtClean="0">
                <a:solidFill>
                  <a:srgbClr val="FF0000"/>
                </a:solidFill>
              </a:rPr>
              <a:t>-актин).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r>
              <a:rPr lang="en-US" sz="4800" b="1" dirty="0" smtClean="0"/>
              <a:t>G</a:t>
            </a:r>
            <a:r>
              <a:rPr lang="ru-RU" sz="4800" b="1" dirty="0" smtClean="0"/>
              <a:t>-актин агрегирует с образованием фибриллярного актина </a:t>
            </a:r>
            <a:r>
              <a:rPr lang="ru-RU" sz="4800" b="1" dirty="0" smtClean="0">
                <a:solidFill>
                  <a:srgbClr val="FF0000"/>
                </a:solidFill>
              </a:rPr>
              <a:t>(</a:t>
            </a:r>
            <a:r>
              <a:rPr lang="en-US" sz="4800" b="1" dirty="0" smtClean="0">
                <a:solidFill>
                  <a:srgbClr val="FF0000"/>
                </a:solidFill>
              </a:rPr>
              <a:t>F</a:t>
            </a:r>
            <a:r>
              <a:rPr lang="ru-RU" sz="4800" b="1" dirty="0" smtClean="0">
                <a:solidFill>
                  <a:srgbClr val="FF0000"/>
                </a:solidFill>
              </a:rPr>
              <a:t>-актина).</a:t>
            </a:r>
            <a:endParaRPr lang="ru-RU" sz="4800" b="1" dirty="0" smtClean="0"/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Тропомиозин</a:t>
            </a:r>
            <a:r>
              <a:rPr lang="ru-RU" sz="4400" b="1" dirty="0" smtClean="0"/>
              <a:t> представлен нитевидными молекулами, образующими длинный тонкий тяж, лежащий в борозде, образуемой перевитыми нитями </a:t>
            </a:r>
            <a:r>
              <a:rPr lang="en-US" sz="4400" b="1" dirty="0" smtClean="0"/>
              <a:t>F</a:t>
            </a:r>
            <a:r>
              <a:rPr lang="ru-RU" sz="4400" b="1" dirty="0" smtClean="0"/>
              <a:t>-актина. </a:t>
            </a:r>
          </a:p>
          <a:p>
            <a:pPr>
              <a:buNone/>
            </a:pPr>
            <a:r>
              <a:rPr lang="ru-RU" sz="4400" b="1" i="1" dirty="0" smtClean="0"/>
              <a:t> 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Морфофункциональная </a:t>
            </a:r>
            <a:r>
              <a:rPr lang="ru-RU" b="1" dirty="0" smtClean="0"/>
              <a:t>классификация</a:t>
            </a:r>
            <a:br>
              <a:rPr lang="ru-RU" b="1" dirty="0" smtClean="0"/>
            </a:br>
            <a:r>
              <a:rPr lang="ru-RU" b="1" dirty="0" smtClean="0"/>
              <a:t>мышечных тканей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220644"/>
              </p:ext>
            </p:extLst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66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/>
              <a:t>Сократительный аппарат мышечного волокна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sz="4400" b="1" dirty="0" err="1" smtClean="0">
                <a:solidFill>
                  <a:srgbClr val="FF0000"/>
                </a:solidFill>
              </a:rPr>
              <a:t>Тропонин</a:t>
            </a:r>
            <a:r>
              <a:rPr lang="ru-RU" sz="4400" b="1" dirty="0" smtClean="0">
                <a:solidFill>
                  <a:srgbClr val="FF0000"/>
                </a:solidFill>
              </a:rPr>
              <a:t> -</a:t>
            </a:r>
            <a:r>
              <a:rPr lang="ru-RU" sz="4400" b="1" dirty="0" smtClean="0"/>
              <a:t>глобулярный белок, состоящий из трех субъединиц:</a:t>
            </a:r>
            <a:endParaRPr lang="ru-RU" sz="4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400" b="1" dirty="0" smtClean="0"/>
              <a:t>Описывается </a:t>
            </a:r>
            <a:r>
              <a:rPr lang="ru-RU" sz="4400" b="1" dirty="0" smtClean="0">
                <a:solidFill>
                  <a:srgbClr val="FF0000"/>
                </a:solidFill>
              </a:rPr>
              <a:t>теорией скользящих нитей.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1. Прохождение нервного импульса через нервно-мышечный синапс и деполяризация плазмолеммы мышечного волокна.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2. Волна деполяризации проходит по Т-трубочкам (</a:t>
            </a:r>
            <a:r>
              <a:rPr lang="ru-RU" sz="4800" b="1" dirty="0" err="1" smtClean="0"/>
              <a:t>впячивания</a:t>
            </a:r>
            <a:r>
              <a:rPr lang="ru-RU" sz="4800" b="1" dirty="0" smtClean="0"/>
              <a:t> плазмолеммы)  до L-трубочек (цистерны саркоплазматического </a:t>
            </a:r>
            <a:r>
              <a:rPr lang="ru-RU" sz="4800" b="1" dirty="0" err="1" smtClean="0"/>
              <a:t>ретикулума</a:t>
            </a:r>
            <a:r>
              <a:rPr lang="ru-RU" sz="4800" b="1" dirty="0" smtClean="0"/>
              <a:t>).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800" b="1" dirty="0" smtClean="0"/>
              <a:t>3. Открытие кальциевых каналов в саркоплазматическом </a:t>
            </a:r>
            <a:r>
              <a:rPr lang="ru-RU" sz="4800" b="1" dirty="0" err="1" smtClean="0"/>
              <a:t>ретикулуме</a:t>
            </a:r>
            <a:r>
              <a:rPr lang="ru-RU" sz="4800" b="1" dirty="0" smtClean="0"/>
              <a:t> и выход ионов Са</a:t>
            </a:r>
            <a:r>
              <a:rPr lang="ru-RU" sz="4800" b="1" baseline="30000" dirty="0" smtClean="0"/>
              <a:t>2+</a:t>
            </a:r>
            <a:r>
              <a:rPr lang="ru-RU" sz="4800" b="1" dirty="0" smtClean="0"/>
              <a:t> в саркоплазму.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4. Кальций диффундирует к тонким нитям </a:t>
            </a:r>
            <a:r>
              <a:rPr lang="ru-RU" sz="4400" b="1" dirty="0" err="1" smtClean="0"/>
              <a:t>саркомера</a:t>
            </a:r>
            <a:r>
              <a:rPr lang="ru-RU" sz="4400" b="1" dirty="0" smtClean="0"/>
              <a:t>, связывается с </a:t>
            </a:r>
            <a:r>
              <a:rPr lang="ru-RU" sz="4400" b="1" dirty="0" err="1" smtClean="0"/>
              <a:t>тропонином</a:t>
            </a:r>
            <a:r>
              <a:rPr lang="ru-RU" sz="4400" b="1" dirty="0" smtClean="0"/>
              <a:t> С,  приводя к </a:t>
            </a:r>
            <a:r>
              <a:rPr lang="ru-RU" sz="4400" b="1" dirty="0" err="1" smtClean="0"/>
              <a:t>конформационным</a:t>
            </a:r>
            <a:r>
              <a:rPr lang="ru-RU" sz="4400" b="1" dirty="0" smtClean="0"/>
              <a:t> изменениям </a:t>
            </a:r>
            <a:r>
              <a:rPr lang="ru-RU" sz="4400" b="1" dirty="0" err="1" smtClean="0"/>
              <a:t>тропомиозина</a:t>
            </a:r>
            <a:r>
              <a:rPr lang="ru-RU" sz="4400" b="1" dirty="0" smtClean="0"/>
              <a:t> и освобождая активные центры для связывания миозина и актина.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 5. Взаимодействие </a:t>
            </a:r>
            <a:r>
              <a:rPr lang="ru-RU" sz="4800" b="1" dirty="0" err="1" smtClean="0"/>
              <a:t>миозиновых</a:t>
            </a:r>
            <a:r>
              <a:rPr lang="ru-RU" sz="4800" b="1" dirty="0" smtClean="0"/>
              <a:t> головок с активными центрами на молекуле актина с образованием </a:t>
            </a:r>
            <a:r>
              <a:rPr lang="ru-RU" sz="4800" b="1" dirty="0" err="1" smtClean="0"/>
              <a:t>актино-миозиновых</a:t>
            </a:r>
            <a:r>
              <a:rPr lang="ru-RU" sz="4800" b="1" dirty="0" smtClean="0"/>
              <a:t> «мостиков».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6. </a:t>
            </a:r>
            <a:r>
              <a:rPr lang="ru-RU" sz="4400" b="1" dirty="0" err="1" smtClean="0"/>
              <a:t>Миозиновые</a:t>
            </a:r>
            <a:r>
              <a:rPr lang="ru-RU" sz="4400" b="1" dirty="0" smtClean="0"/>
              <a:t> головки «шагают» по актину, образуя в ходе перемещения новые связи актина и миозина.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7. Расслабление: Са2+-АТФ-аза саркоплазматического </a:t>
            </a:r>
            <a:r>
              <a:rPr lang="ru-RU" sz="3600" b="1" dirty="0" err="1" smtClean="0"/>
              <a:t>ретикулума</a:t>
            </a:r>
            <a:r>
              <a:rPr lang="ru-RU" sz="3600" b="1" dirty="0" smtClean="0"/>
              <a:t> закачивает Са2+ из саркоплазмы в цистерны. В саркоплазме концентрация Са2+ становится низкой. Разрываются связи </a:t>
            </a:r>
            <a:r>
              <a:rPr lang="ru-RU" sz="3600" b="1" dirty="0" err="1" smtClean="0"/>
              <a:t>тропонина</a:t>
            </a:r>
            <a:r>
              <a:rPr lang="ru-RU" sz="3600" b="1" dirty="0" smtClean="0"/>
              <a:t> С </a:t>
            </a:r>
            <a:r>
              <a:rPr lang="ru-RU" sz="3600" b="1" dirty="0" err="1" smtClean="0"/>
              <a:t>с</a:t>
            </a:r>
            <a:r>
              <a:rPr lang="ru-RU" sz="3600" b="1" dirty="0" smtClean="0"/>
              <a:t> кальцием, </a:t>
            </a:r>
            <a:r>
              <a:rPr lang="ru-RU" sz="3600" b="1" dirty="0" err="1" smtClean="0"/>
              <a:t>тропомиозин</a:t>
            </a:r>
            <a:r>
              <a:rPr lang="ru-RU" sz="3600" b="1" dirty="0" smtClean="0"/>
              <a:t> закрывает </a:t>
            </a:r>
            <a:r>
              <a:rPr lang="ru-RU" sz="3600" b="1" dirty="0" err="1" smtClean="0"/>
              <a:t>миозин-связывающие</a:t>
            </a:r>
            <a:r>
              <a:rPr lang="ru-RU" sz="3600" b="1" dirty="0" smtClean="0"/>
              <a:t> участки тонких нитей и препятствует их взаимодействию с миозином.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    Каждое движение головки миозина (присоединение к актину и отсоединение) сопровождается затратой энергии АТФ.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Гистогенетическая </a:t>
            </a:r>
            <a:r>
              <a:rPr lang="ru-RU" b="1" dirty="0"/>
              <a:t>классификация мышечных тканей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786399"/>
              </p:ext>
            </p:extLst>
          </p:nvPr>
        </p:nvGraphicFramePr>
        <p:xfrm>
          <a:off x="0" y="1412875"/>
          <a:ext cx="9144000" cy="544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2022286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37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i="1" dirty="0" smtClean="0"/>
              <a:t>1.</a:t>
            </a:r>
            <a:r>
              <a:rPr lang="ru-RU" i="1" dirty="0" smtClean="0"/>
              <a:t> </a:t>
            </a:r>
            <a:r>
              <a:rPr lang="ru-RU" b="1" dirty="0" smtClean="0"/>
              <a:t>Связывание ионов Са</a:t>
            </a:r>
            <a:r>
              <a:rPr lang="ru-RU" b="1" baseline="30000" dirty="0" smtClean="0"/>
              <a:t>2+</a:t>
            </a:r>
            <a:r>
              <a:rPr lang="ru-RU" b="1" dirty="0" smtClean="0"/>
              <a:t> с </a:t>
            </a:r>
            <a:r>
              <a:rPr lang="ru-RU" b="1" dirty="0" err="1" smtClean="0"/>
              <a:t>тропонином</a:t>
            </a:r>
            <a:r>
              <a:rPr lang="ru-RU" b="1" dirty="0" smtClean="0"/>
              <a:t> и освобождение активных центров на молекуле актина. </a:t>
            </a:r>
            <a:endParaRPr lang="ru-RU" b="1" dirty="0"/>
          </a:p>
        </p:txBody>
      </p:sp>
      <p:pic>
        <p:nvPicPr>
          <p:cNvPr id="5" name="Picture 2" descr="H:\Мышечные ткани\Новая папка (2)\2090_html_m4178a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05" y="2924944"/>
            <a:ext cx="738399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2. Связывание миозина и актина (формирование поперечных мостиков). </a:t>
            </a:r>
            <a:endParaRPr lang="ru-RU" b="1" dirty="0"/>
          </a:p>
        </p:txBody>
      </p:sp>
      <p:pic>
        <p:nvPicPr>
          <p:cNvPr id="6" name="Picture 2" descr="H:\Мышечные ткани\Новая папка (2)\2090_html_m4178a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71" y="2492896"/>
            <a:ext cx="819513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 мышечного сокращения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3. Размыкание мостика.</a:t>
            </a:r>
            <a:endParaRPr lang="ru-RU" sz="3600" b="1" dirty="0"/>
          </a:p>
        </p:txBody>
      </p:sp>
      <p:pic>
        <p:nvPicPr>
          <p:cNvPr id="5" name="Picture 2" descr="H:\Мышечные ткани\Новая папка (2)\2090_html_m4178aa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485"/>
            <a:ext cx="9144000" cy="48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артинки по мышечным тканям\muscle-contraction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764704"/>
            <a:ext cx="10583614" cy="5291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Опорный аппарат мышечного волокна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Включает особые элементы </a:t>
            </a:r>
            <a:r>
              <a:rPr lang="ru-RU" b="1" dirty="0" err="1" smtClean="0"/>
              <a:t>цитоскелета</a:t>
            </a:r>
            <a:r>
              <a:rPr lang="ru-RU" b="1" dirty="0" smtClean="0"/>
              <a:t>, сарколемму и базальную мембрану, соединяющие мышечное волокно с сухожилием.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Структура краевых участков мышечных волокон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4000" b="1" dirty="0" smtClean="0"/>
              <a:t>На концах мышечных волокон сарколемма, покрытая базальной мембраной, образует многочисленные глубокие </a:t>
            </a:r>
            <a:r>
              <a:rPr lang="ru-RU" sz="4000" b="1" dirty="0" err="1" smtClean="0"/>
              <a:t>впячивания</a:t>
            </a:r>
            <a:r>
              <a:rPr lang="ru-RU" sz="4000" b="1" dirty="0" smtClean="0"/>
              <a:t>, в которые вдаются </a:t>
            </a:r>
            <a:r>
              <a:rPr lang="ru-RU" sz="4000" b="1" dirty="0" err="1" smtClean="0"/>
              <a:t>коллагеновые</a:t>
            </a:r>
            <a:r>
              <a:rPr lang="ru-RU" sz="4000" b="1" dirty="0" smtClean="0"/>
              <a:t>   волокна   сухожилия,   вплетающиеся   в   базальную  мембрану  и прочно связывающие сухожилие с мышечными волокнами.</a:t>
            </a:r>
          </a:p>
          <a:p>
            <a:pPr>
              <a:buNone/>
            </a:pP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артинки по мышечным тканям\23689_html_4307b27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8430"/>
            <a:ext cx="9144000" cy="3502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Энергетический аппарат мышечных волокон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smtClean="0"/>
              <a:t>Представлен митохондриями, вырабатывающими энергию.</a:t>
            </a:r>
            <a:endParaRPr lang="ru-RU" sz="4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33659"/>
            <a:ext cx="5436096" cy="382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Синтетический аппарат мышечного волокна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Представлен свободными рибосомами и </a:t>
            </a:r>
            <a:r>
              <a:rPr lang="ru-RU" sz="4400" b="1" dirty="0" err="1" smtClean="0"/>
              <a:t>полирибосомами</a:t>
            </a:r>
            <a:r>
              <a:rPr lang="ru-RU" sz="4400" b="1" dirty="0" smtClean="0"/>
              <a:t>, цистернами </a:t>
            </a:r>
            <a:r>
              <a:rPr lang="ru-RU" sz="4400" b="1" dirty="0" err="1" smtClean="0"/>
              <a:t>грЭПС</a:t>
            </a:r>
            <a:r>
              <a:rPr lang="ru-RU" sz="4400" b="1" dirty="0" smtClean="0"/>
              <a:t> и комплексом </a:t>
            </a:r>
            <a:r>
              <a:rPr lang="ru-RU" sz="4400" b="1" dirty="0" err="1" smtClean="0"/>
              <a:t>Гольджи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Лизосомальный</a:t>
            </a:r>
            <a:r>
              <a:rPr lang="ru-RU" b="1" dirty="0" smtClean="0"/>
              <a:t> аппарат (</a:t>
            </a:r>
            <a:r>
              <a:rPr lang="ru-RU" b="1" dirty="0" err="1" smtClean="0"/>
              <a:t>аппарат</a:t>
            </a:r>
            <a:r>
              <a:rPr lang="ru-RU" b="1" dirty="0" smtClean="0"/>
              <a:t> внутриклеточного переваривания)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5400" b="1" dirty="0" smtClean="0"/>
              <a:t>Необходим для обеспечения постоянно обновления структурных компонентов. 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Мышечная ткань </a:t>
            </a:r>
            <a:r>
              <a:rPr lang="ru-RU" b="1" dirty="0" err="1" smtClean="0"/>
              <a:t>эпидермального</a:t>
            </a:r>
            <a:r>
              <a:rPr lang="ru-RU" b="1" dirty="0" smtClean="0"/>
              <a:t> происхождения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F:\Картинки по мышечным тканям\image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95" y="1484784"/>
            <a:ext cx="8593337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Миосателлитоциты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Малодифференцированные клетки, являющиеся источниками регенерации мышечной ткани. Прилежат к поверхности </a:t>
            </a:r>
            <a:r>
              <a:rPr lang="ru-RU" b="1" dirty="0" err="1" smtClean="0"/>
              <a:t>миосимпласта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Picture 2" descr="F:\Картинки по мышечным тканям\23689_html_4307b2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4233"/>
            <a:ext cx="9144000" cy="3433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/>
              <a:t>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Физиологическая    регенерация    волокон    скелетной мышечной ткани </a:t>
            </a:r>
            <a:r>
              <a:rPr lang="ru-RU" b="1" dirty="0"/>
              <a:t>непрерывно осуществляется в нормальных условиях на ультраструктурном уровне и состоит в самообновлении их органелл и других структурных компонентов, обеспечивающем поддержание баланса между анаболическими и </a:t>
            </a:r>
            <a:r>
              <a:rPr lang="ru-RU" b="1" dirty="0" err="1" smtClean="0"/>
              <a:t>катаболическими</a:t>
            </a:r>
            <a:r>
              <a:rPr lang="ru-RU" b="1" dirty="0" smtClean="0"/>
              <a:t> процессами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AutoNum type="arabicPeriod"/>
            </a:pPr>
            <a:r>
              <a:rPr lang="ru-RU" sz="5400" b="1" dirty="0" smtClean="0"/>
              <a:t>Инфильтрацию области повреждения фагоцитами.</a:t>
            </a:r>
          </a:p>
          <a:p>
            <a:pPr marL="514350" lvl="0" indent="-514350">
              <a:buNone/>
            </a:pPr>
            <a:endParaRPr lang="ru-RU" sz="31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5400" b="1" dirty="0" smtClean="0"/>
              <a:t>2. Восстановление </a:t>
            </a:r>
            <a:r>
              <a:rPr lang="ru-RU" sz="5400" b="1" dirty="0"/>
              <a:t>целостности сосудов (</a:t>
            </a:r>
            <a:r>
              <a:rPr lang="ru-RU" sz="5400" b="1" dirty="0" err="1"/>
              <a:t>реваскуляризацию</a:t>
            </a:r>
            <a:r>
              <a:rPr lang="ru-RU" sz="5400" b="1" dirty="0" smtClean="0"/>
              <a:t>).</a:t>
            </a:r>
            <a:endParaRPr lang="ru-RU" sz="5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5400" b="1" dirty="0" smtClean="0"/>
              <a:t>3. Фагоцитоз </a:t>
            </a:r>
            <a:r>
              <a:rPr lang="ru-RU" sz="5400" b="1" dirty="0" err="1"/>
              <a:t>некротизированных</a:t>
            </a:r>
            <a:r>
              <a:rPr lang="ru-RU" sz="5400" b="1" dirty="0"/>
              <a:t> мышечных </a:t>
            </a:r>
            <a:r>
              <a:rPr lang="ru-RU" sz="5400" b="1" dirty="0" smtClean="0"/>
              <a:t>волокон.</a:t>
            </a:r>
            <a:endParaRPr lang="ru-RU" sz="5400" b="1" dirty="0"/>
          </a:p>
          <a:p>
            <a:pPr marL="0" lvl="0" indent="0">
              <a:buNone/>
            </a:pPr>
            <a:endParaRPr lang="ru-RU" sz="31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5400" b="1" dirty="0" smtClean="0"/>
              <a:t>4. </a:t>
            </a:r>
            <a:r>
              <a:rPr lang="en-US" sz="5400" b="1" dirty="0" smtClean="0"/>
              <a:t> </a:t>
            </a:r>
            <a:r>
              <a:rPr lang="ru-RU" sz="5400" b="1" dirty="0"/>
              <a:t>П</a:t>
            </a:r>
            <a:r>
              <a:rPr lang="ru-RU" sz="5400" b="1" dirty="0" smtClean="0"/>
              <a:t>ролиферацию </a:t>
            </a:r>
            <a:r>
              <a:rPr lang="ru-RU" sz="5400" b="1" dirty="0"/>
              <a:t>миогенных клеток-предшественников,</a:t>
            </a:r>
          </a:p>
          <a:p>
            <a:pPr marL="0" lvl="0" indent="0">
              <a:buNone/>
            </a:pPr>
            <a:r>
              <a:rPr lang="ru-RU" sz="5400" b="1" dirty="0"/>
              <a:t>их последующее слияние с образованием мышечных </a:t>
            </a:r>
            <a:r>
              <a:rPr lang="ru-RU" sz="5400" b="1" dirty="0" smtClean="0"/>
              <a:t>трубочек.</a:t>
            </a:r>
            <a:endParaRPr lang="ru-RU" sz="5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5400" b="1" dirty="0" smtClean="0"/>
              <a:t>5. Дифференцировку </a:t>
            </a:r>
            <a:r>
              <a:rPr lang="ru-RU" sz="5400" b="1" dirty="0"/>
              <a:t>трубочек с образованием зрелых </a:t>
            </a:r>
            <a:r>
              <a:rPr lang="ru-RU" sz="5400" b="1" dirty="0" smtClean="0"/>
              <a:t>мышечных волокон.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РЕПАРАТИВНАЯ РЕГЕНЕРАЦИЯ </a:t>
            </a:r>
            <a:r>
              <a:rPr lang="ru-RU" b="1" dirty="0"/>
              <a:t>СКЕЛЕТНОЙ МЫШЕЧНОЙ ТКАНИ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5400" b="1" dirty="0" smtClean="0"/>
              <a:t>6. Восстановление </a:t>
            </a:r>
            <a:r>
              <a:rPr lang="ru-RU" sz="5400" b="1" dirty="0"/>
              <a:t>иннервации.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00267"/>
            <a:ext cx="9144000" cy="5457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00267"/>
            <a:ext cx="3007636" cy="54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00267"/>
            <a:ext cx="57606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Скелетная  </a:t>
            </a:r>
            <a:r>
              <a:rPr lang="ru-RU" sz="3200" b="1" dirty="0"/>
              <a:t>мышца состоит из пучков мышечных волокон, </a:t>
            </a:r>
            <a:r>
              <a:rPr lang="ru-RU" sz="3200" b="1" dirty="0" smtClean="0"/>
              <a:t>связанных системой </a:t>
            </a:r>
            <a:r>
              <a:rPr lang="ru-RU" sz="3200" b="1" dirty="0"/>
              <a:t>соединительнотканных компонентов</a:t>
            </a:r>
            <a:r>
              <a:rPr lang="ru-RU" sz="3200" b="1" dirty="0" smtClean="0"/>
              <a:t>. </a:t>
            </a:r>
            <a:r>
              <a:rPr lang="ru-RU" sz="3200" b="1" dirty="0"/>
              <a:t>Соединительнотканные компоненты мышцы представлены </a:t>
            </a:r>
            <a:r>
              <a:rPr lang="ru-RU" sz="3200" b="1" dirty="0" err="1"/>
              <a:t>эпимизием</a:t>
            </a:r>
            <a:r>
              <a:rPr lang="ru-RU" sz="3200" b="1" dirty="0"/>
              <a:t>, </a:t>
            </a:r>
            <a:r>
              <a:rPr lang="ru-RU" sz="3200" b="1" dirty="0" err="1"/>
              <a:t>перимизием</a:t>
            </a:r>
            <a:r>
              <a:rPr lang="ru-RU" sz="3200" b="1" dirty="0"/>
              <a:t> и </a:t>
            </a:r>
            <a:r>
              <a:rPr lang="ru-RU" sz="3200" b="1" dirty="0" err="1"/>
              <a:t>эндомизием</a:t>
            </a:r>
            <a:r>
              <a:rPr lang="ru-RU" sz="3200" b="1" dirty="0" smtClean="0"/>
              <a:t>.</a:t>
            </a:r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392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>
                <a:solidFill>
                  <a:srgbClr val="FF0000"/>
                </a:solidFill>
              </a:rPr>
              <a:t>Эпимизий</a:t>
            </a:r>
            <a:r>
              <a:rPr lang="ru-RU" sz="4400" b="1" dirty="0"/>
              <a:t> – образован плотной волокнистой соединительной </a:t>
            </a:r>
            <a:r>
              <a:rPr lang="ru-RU" sz="4400" b="1" dirty="0" smtClean="0"/>
              <a:t>тканью, </a:t>
            </a:r>
            <a:r>
              <a:rPr lang="ru-RU" sz="4400" b="1" dirty="0"/>
              <a:t>окружающий всю мышцу.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Мышечная ткань </a:t>
            </a:r>
            <a:r>
              <a:rPr lang="ru-RU" b="1" dirty="0" err="1" smtClean="0"/>
              <a:t>нейрального</a:t>
            </a:r>
            <a:r>
              <a:rPr lang="ru-RU" b="1" dirty="0" smtClean="0"/>
              <a:t> происхождения</a:t>
            </a:r>
            <a:endParaRPr lang="ru-RU" b="1" dirty="0"/>
          </a:p>
        </p:txBody>
      </p:sp>
      <p:pic>
        <p:nvPicPr>
          <p:cNvPr id="1026" name="Picture 2" descr="C:\Users\User\Videos\she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 ней относят мышечную ткань радужки и цилиарного тела.</a:t>
            </a:r>
            <a:endParaRPr lang="ru-RU" sz="36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Перимизий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/>
              <a:t>– тонкие соединительнотканные </a:t>
            </a:r>
            <a:r>
              <a:rPr lang="ru-RU" sz="4400" b="1" dirty="0"/>
              <a:t>перегородки, отходящие от внутренней поверхности </a:t>
            </a:r>
            <a:r>
              <a:rPr lang="ru-RU" sz="4400" b="1" dirty="0" err="1"/>
              <a:t>эпимизия</a:t>
            </a:r>
            <a:r>
              <a:rPr lang="ru-RU" sz="4400" b="1" dirty="0"/>
              <a:t> вглубь мышцы. Он образует оболочки </a:t>
            </a:r>
            <a:r>
              <a:rPr lang="en-US" sz="4400" b="1" dirty="0"/>
              <a:t>o</a:t>
            </a:r>
            <a:r>
              <a:rPr lang="ru-RU" sz="4400" b="1" dirty="0" err="1"/>
              <a:t>тдельных</a:t>
            </a:r>
            <a:r>
              <a:rPr lang="ru-RU" sz="4400" b="1" dirty="0"/>
              <a:t> пучков мышечных волокон, численностью  10-100 волокон.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СКЕЛЕТНАЯ МЫШЦА КАК ОРГАН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Эндомизий</a:t>
            </a:r>
            <a:r>
              <a:rPr lang="ru-RU" sz="4400" b="1" dirty="0" smtClean="0"/>
              <a:t> </a:t>
            </a:r>
            <a:r>
              <a:rPr lang="ru-RU" sz="4400" b="1" dirty="0"/>
              <a:t>- тончайшие прослойки рыхлой волокнистой соединительной ткани, отходящие от </a:t>
            </a:r>
            <a:r>
              <a:rPr lang="ru-RU" sz="4400" b="1" dirty="0" err="1"/>
              <a:t>перимизия</a:t>
            </a:r>
            <a:r>
              <a:rPr lang="ru-RU" sz="4400" b="1" dirty="0"/>
              <a:t> и окружающие каждое мышечное волокно. </a:t>
            </a:r>
            <a:r>
              <a:rPr lang="ru-RU" sz="4400" b="1" dirty="0" smtClean="0"/>
              <a:t>Соединительнотканные </a:t>
            </a:r>
            <a:r>
              <a:rPr lang="ru-RU" sz="4400" b="1" dirty="0"/>
              <a:t>волокна </a:t>
            </a:r>
            <a:r>
              <a:rPr lang="ru-RU" sz="4400" b="1" dirty="0" err="1"/>
              <a:t>эндомизия</a:t>
            </a:r>
            <a:r>
              <a:rPr lang="ru-RU" sz="4400" b="1" dirty="0"/>
              <a:t> вплетаются в базальную мембрану мышечных волокон.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ИННЕРВАЦИЯ СКЕЛЕТНОЙ МЫШЕЧНОЙ ТКАНИ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Скелетные мышцы обладают эфферентной (двигательной) и афферентной (чувствительной) иннервацией</a:t>
            </a:r>
            <a:r>
              <a:rPr lang="ru-RU" sz="3600" b="1" dirty="0" smtClean="0"/>
              <a:t>.</a:t>
            </a:r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453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ИННЕРВАЦИЯ СКЕЛЕТНОЙ МЫШЕЧНОЙ ТКАНИ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52200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Эфферентная иннервация </a:t>
            </a:r>
            <a:r>
              <a:rPr lang="ru-RU" sz="2600" b="1" dirty="0">
                <a:solidFill>
                  <a:srgbClr val="FF0000"/>
                </a:solidFill>
              </a:rPr>
              <a:t>скелетных мышц </a:t>
            </a:r>
            <a:r>
              <a:rPr lang="ru-RU" sz="2600" b="1" dirty="0"/>
              <a:t>обеспечивается нервными волокнами (аксонами </a:t>
            </a:r>
            <a:r>
              <a:rPr lang="el-GR" sz="2600" b="1" dirty="0"/>
              <a:t>α</a:t>
            </a:r>
            <a:r>
              <a:rPr lang="ru-RU" sz="2600" b="1" dirty="0"/>
              <a:t>-</a:t>
            </a:r>
            <a:r>
              <a:rPr lang="ru-RU" sz="2600" b="1" dirty="0" err="1"/>
              <a:t>мотонейронов</a:t>
            </a:r>
            <a:r>
              <a:rPr lang="ru-RU" sz="2600" b="1" dirty="0"/>
              <a:t>), образующими на мышечных  волокнах  специализированные  нервно-мышечные  окончания (нервно-мышечные синапсы, или моторные бляшки), которые </a:t>
            </a:r>
            <a:r>
              <a:rPr lang="ru-RU" sz="2600" b="1" dirty="0" smtClean="0"/>
              <a:t>осуществляют </a:t>
            </a:r>
            <a:r>
              <a:rPr lang="ru-RU" sz="2600" b="1" dirty="0"/>
              <a:t>передачу возбуждения с нервного волокна на мышечное.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F:\Мышечные ткани\Новая папка\Ультрамікроскопічні-будова-нервово-мязового-синапсу-схема.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36484"/>
            <a:ext cx="4211960" cy="2176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0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ИННЕРВАЦИЯ СКЕЛЕТНОЙ МЫШЕЧНОЙ ТКАНИ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F:\Картинки по мышечным тканям\mb4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1432925"/>
            <a:ext cx="4716017" cy="2868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45719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Афферентная</a:t>
            </a:r>
            <a:r>
              <a:rPr lang="ru-RU" sz="2200" b="1" dirty="0" smtClean="0"/>
              <a:t> </a:t>
            </a:r>
            <a:r>
              <a:rPr lang="ru-RU" sz="2200" b="1" dirty="0">
                <a:solidFill>
                  <a:srgbClr val="FF0000"/>
                </a:solidFill>
              </a:rPr>
              <a:t>иннервация скелетных мышц </a:t>
            </a:r>
            <a:r>
              <a:rPr lang="ru-RU" sz="2200" b="1" dirty="0"/>
              <a:t>обеспечивается </a:t>
            </a:r>
            <a:r>
              <a:rPr lang="ru-RU" sz="2200" b="1" u="sng" dirty="0">
                <a:solidFill>
                  <a:srgbClr val="7030A0"/>
                </a:solidFill>
              </a:rPr>
              <a:t>нервно-мышечными веретенами </a:t>
            </a:r>
            <a:r>
              <a:rPr lang="ru-RU" sz="2200" b="1" dirty="0"/>
              <a:t>- рецепторами растяжения волокон поперечнополосатых мышц, которые представляют собой </a:t>
            </a:r>
            <a:r>
              <a:rPr lang="ru-RU" sz="2200" b="1" dirty="0">
                <a:solidFill>
                  <a:srgbClr val="7030A0"/>
                </a:solidFill>
              </a:rPr>
              <a:t>инкапсулированные нервные окончания</a:t>
            </a:r>
            <a:r>
              <a:rPr lang="ru-RU" sz="2200" b="1" dirty="0"/>
              <a:t>, состоящие из веточек нервных волокон, оплетающих особые тонкие </a:t>
            </a:r>
            <a:r>
              <a:rPr lang="ru-RU" sz="2200" b="1" dirty="0">
                <a:solidFill>
                  <a:srgbClr val="FF0000"/>
                </a:solidFill>
              </a:rPr>
              <a:t>(</a:t>
            </a:r>
            <a:r>
              <a:rPr lang="ru-RU" sz="2200" b="1" dirty="0" err="1">
                <a:solidFill>
                  <a:srgbClr val="FF0000"/>
                </a:solidFill>
              </a:rPr>
              <a:t>интрафузальные</a:t>
            </a:r>
            <a:r>
              <a:rPr lang="ru-RU" sz="2200" b="1" dirty="0">
                <a:solidFill>
                  <a:srgbClr val="FF0000"/>
                </a:solidFill>
              </a:rPr>
              <a:t>) </a:t>
            </a:r>
            <a:r>
              <a:rPr lang="ru-RU" sz="2200" b="1" dirty="0" err="1">
                <a:solidFill>
                  <a:srgbClr val="FF0000"/>
                </a:solidFill>
              </a:rPr>
              <a:t>м.в</a:t>
            </a:r>
            <a:r>
              <a:rPr lang="ru-RU" sz="2200" b="1" dirty="0">
                <a:solidFill>
                  <a:srgbClr val="FF0000"/>
                </a:solidFill>
              </a:rPr>
              <a:t>., </a:t>
            </a:r>
            <a:r>
              <a:rPr lang="ru-RU" sz="2200" b="1" dirty="0"/>
              <a:t>заключенные в тончайшую соединительнотканную капсулу. Остальные </a:t>
            </a:r>
            <a:r>
              <a:rPr lang="ru-RU" sz="2200" b="1" dirty="0" err="1">
                <a:solidFill>
                  <a:srgbClr val="FF0000"/>
                </a:solidFill>
              </a:rPr>
              <a:t>м.в</a:t>
            </a:r>
            <a:r>
              <a:rPr lang="ru-RU" sz="2200" b="1" dirty="0">
                <a:solidFill>
                  <a:srgbClr val="FF0000"/>
                </a:solidFill>
              </a:rPr>
              <a:t>. называются </a:t>
            </a:r>
            <a:r>
              <a:rPr lang="ru-RU" sz="2200" b="1" dirty="0" err="1">
                <a:solidFill>
                  <a:srgbClr val="FF0000"/>
                </a:solidFill>
              </a:rPr>
              <a:t>экстрафузальными</a:t>
            </a:r>
            <a:r>
              <a:rPr lang="ru-RU" sz="2200" b="1" dirty="0">
                <a:solidFill>
                  <a:srgbClr val="FF0000"/>
                </a:solidFill>
              </a:rPr>
              <a:t>.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3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833" y="1412777"/>
            <a:ext cx="583416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8994" y="1484784"/>
            <a:ext cx="3428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Встречается в </a:t>
            </a:r>
            <a:r>
              <a:rPr lang="ru-RU" sz="3200" b="1" dirty="0"/>
              <a:t>мышечной </a:t>
            </a:r>
            <a:r>
              <a:rPr lang="ru-RU" sz="3200" b="1" dirty="0" smtClean="0"/>
              <a:t>оболочке </a:t>
            </a:r>
            <a:r>
              <a:rPr lang="ru-RU" sz="3200" b="1" dirty="0"/>
              <a:t>сердца (миокарде) и устьях связанных с ним крупных сосудов.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550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48137"/>
            <a:ext cx="5796136" cy="54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484784"/>
            <a:ext cx="33478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Сердечная </a:t>
            </a:r>
            <a:r>
              <a:rPr lang="ru-RU" sz="2600" b="1" dirty="0">
                <a:solidFill>
                  <a:srgbClr val="FF0000"/>
                </a:solidFill>
              </a:rPr>
              <a:t>мышечная ткань </a:t>
            </a:r>
            <a:r>
              <a:rPr lang="ru-RU" sz="2600" b="1" dirty="0"/>
              <a:t>образована клетками – </a:t>
            </a:r>
            <a:r>
              <a:rPr lang="ru-RU" sz="2600" b="1" dirty="0" err="1">
                <a:solidFill>
                  <a:srgbClr val="FF0000"/>
                </a:solidFill>
              </a:rPr>
              <a:t>кардиомиоцитами</a:t>
            </a:r>
            <a:r>
              <a:rPr lang="ru-RU" sz="2600" b="1" dirty="0">
                <a:solidFill>
                  <a:srgbClr val="FF0000"/>
                </a:solidFill>
              </a:rPr>
              <a:t>,</a:t>
            </a:r>
            <a:r>
              <a:rPr lang="ru-RU" sz="2600" b="1" dirty="0"/>
              <a:t> связанными друг с другом в области вставочных дисков и образующими трехмерную сеть ветвящихся и </a:t>
            </a:r>
            <a:r>
              <a:rPr lang="ru-RU" sz="2600" b="1" dirty="0" err="1"/>
              <a:t>анастомозирующих</a:t>
            </a:r>
            <a:r>
              <a:rPr lang="ru-RU" sz="2600" b="1" dirty="0"/>
              <a:t> функциональных волокон.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362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Кардиомиоциты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- цилиндрические или ветвящиеся клетки, более крупные в желудочках, </a:t>
            </a:r>
            <a:r>
              <a:rPr lang="ru-RU" b="1" dirty="0" smtClean="0"/>
              <a:t>чем в предсердиях. </a:t>
            </a:r>
          </a:p>
          <a:p>
            <a:pPr marL="0" indent="0">
              <a:buNone/>
            </a:pPr>
            <a:r>
              <a:rPr lang="ru-RU" b="1" dirty="0" smtClean="0"/>
              <a:t>Содержат </a:t>
            </a:r>
            <a:r>
              <a:rPr lang="ru-RU" b="1" dirty="0"/>
              <a:t>1</a:t>
            </a:r>
            <a:r>
              <a:rPr lang="ru-RU" b="1" dirty="0" smtClean="0"/>
              <a:t> </a:t>
            </a:r>
            <a:r>
              <a:rPr lang="ru-RU" b="1" dirty="0"/>
              <a:t>или 2</a:t>
            </a:r>
            <a:r>
              <a:rPr lang="ru-RU" b="1" dirty="0" smtClean="0"/>
              <a:t> </a:t>
            </a:r>
            <a:r>
              <a:rPr lang="ru-RU" b="1" dirty="0"/>
              <a:t>ядра и саркоплазму, покрыты сарколеммой, которая снаружи окружена базальной мембраной.</a:t>
            </a:r>
          </a:p>
          <a:p>
            <a:pPr marL="0" indent="0">
              <a:buNone/>
            </a:pPr>
            <a:r>
              <a:rPr lang="ru-RU" b="1" dirty="0" smtClean="0"/>
              <a:t>Ядра - </a:t>
            </a:r>
            <a:r>
              <a:rPr lang="ru-RU" b="1" dirty="0"/>
              <a:t>светлые, с преобладанием </a:t>
            </a:r>
            <a:r>
              <a:rPr lang="ru-RU" b="1" dirty="0" err="1"/>
              <a:t>эухроматина</a:t>
            </a:r>
            <a:r>
              <a:rPr lang="ru-RU" b="1" dirty="0"/>
              <a:t>, хорошо заметными ядрышками - занимают в клетке центральное </a:t>
            </a:r>
            <a:r>
              <a:rPr lang="ru-RU" b="1" dirty="0" smtClean="0"/>
              <a:t>положение.  Для </a:t>
            </a:r>
            <a:r>
              <a:rPr lang="ru-RU" b="1" dirty="0"/>
              <a:t>кардиомиоцитов типична </a:t>
            </a:r>
            <a:r>
              <a:rPr lang="ru-RU" b="1" dirty="0" smtClean="0"/>
              <a:t>полиплоидия, лишь </a:t>
            </a:r>
            <a:r>
              <a:rPr lang="ru-RU" b="1" dirty="0"/>
              <a:t>часть из них являются </a:t>
            </a:r>
            <a:r>
              <a:rPr lang="ru-RU" b="1" dirty="0" smtClean="0"/>
              <a:t>диплоидными.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Саркоплазма кардиомиоцитов</a:t>
            </a:r>
            <a:r>
              <a:rPr lang="ru-RU" b="1" dirty="0"/>
              <a:t> содержит органеллы и включения, которые образуют </a:t>
            </a:r>
            <a:r>
              <a:rPr lang="ru-RU" b="1" dirty="0" smtClean="0"/>
              <a:t>аппараты</a:t>
            </a:r>
            <a:r>
              <a:rPr lang="ru-RU" b="1" dirty="0"/>
              <a:t>: 1) сократительный, 2) </a:t>
            </a:r>
            <a:r>
              <a:rPr lang="ru-RU" b="1" dirty="0" smtClean="0"/>
              <a:t>передачи </a:t>
            </a:r>
            <a:r>
              <a:rPr lang="ru-RU" b="1" dirty="0"/>
              <a:t>возбуждения (с сарколеммы на сократительный аппарат), 3) </a:t>
            </a:r>
            <a:r>
              <a:rPr lang="ru-RU" b="1" dirty="0" smtClean="0"/>
              <a:t>опорный</a:t>
            </a:r>
            <a:r>
              <a:rPr lang="ru-RU" b="1" dirty="0"/>
              <a:t>, 4) энергетический, 5) синтетический, 6) </a:t>
            </a:r>
            <a:r>
              <a:rPr lang="ru-RU" b="1" dirty="0" err="1"/>
              <a:t>лизосомальный</a:t>
            </a:r>
            <a:r>
              <a:rPr lang="ru-RU" b="1" dirty="0"/>
              <a:t> (</a:t>
            </a:r>
            <a:r>
              <a:rPr lang="ru-RU" b="1" dirty="0" smtClean="0"/>
              <a:t>аппарат </a:t>
            </a:r>
            <a:r>
              <a:rPr lang="ru-RU" b="1" dirty="0"/>
              <a:t>внутриклеточного переваривания).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16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/>
              <a:t>СЕРДЕЧНАЯ МЫШЕЧНАЯ ТКАНЬ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4139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Сократительный аппарат </a:t>
            </a:r>
            <a:r>
              <a:rPr lang="ru-RU" sz="2200" b="1" dirty="0"/>
              <a:t>сильно развит в сократительных (рабочих) </a:t>
            </a:r>
            <a:r>
              <a:rPr lang="ru-RU" sz="2200" b="1" dirty="0" err="1"/>
              <a:t>кардиомиоцитах</a:t>
            </a:r>
            <a:r>
              <a:rPr lang="ru-RU" sz="2200" b="1" dirty="0"/>
              <a:t> </a:t>
            </a:r>
            <a:r>
              <a:rPr lang="ru-RU" sz="2200" b="1" dirty="0" smtClean="0"/>
              <a:t>, в которых </a:t>
            </a:r>
            <a:r>
              <a:rPr lang="ru-RU" sz="2200" b="1" dirty="0"/>
              <a:t>он занимает до 50-70% объема клетки. Миофибриллы кардиомиоцитов нередко частично сливаются друг с другом, образуя единую структуру. В саркоплазме кардиомиоцитов миофибриллы ориентированы продольно и располагаются по ее периферии, под сарколеммой.</a:t>
            </a:r>
          </a:p>
          <a:p>
            <a:endParaRPr lang="ru-RU" b="1" dirty="0"/>
          </a:p>
        </p:txBody>
      </p:sp>
      <p:pic>
        <p:nvPicPr>
          <p:cNvPr id="5" name="Picture 2" descr="H:\Мышечные ткани\Новая папка (2)\mb4_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01" y="1628800"/>
            <a:ext cx="4906599" cy="45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mtClean="0"/>
              <a:t>Эндокринные гладкие миоциты</a:t>
            </a:r>
            <a:r>
              <a:rPr lang="ru-RU" smtClean="0"/>
              <a:t> </a:t>
            </a:r>
            <a:r>
              <a:rPr lang="ru-RU" b="1" smtClean="0"/>
              <a:t>(юкстагломерулярные)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0" name="Picture 2" descr="C:\Users\User\Videos\55225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78" y="1466020"/>
            <a:ext cx="7189307" cy="53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СЕРДЕЧНАЯ </a:t>
            </a:r>
            <a:r>
              <a:rPr lang="ru-RU" sz="3600" b="1" dirty="0"/>
              <a:t>МЫШЕЧНАЯ </a:t>
            </a:r>
            <a:r>
              <a:rPr lang="ru-RU" sz="3600" b="1" dirty="0" smtClean="0"/>
              <a:t>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Аппарат передачи возбуждения (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саркотубулярная</a:t>
            </a:r>
            <a:r>
              <a:rPr lang="ru-RU" sz="3600" b="1" i="1" dirty="0" smtClean="0">
                <a:solidFill>
                  <a:srgbClr val="FF0000"/>
                </a:solidFill>
              </a:rPr>
              <a:t> система)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Поперечные (Т-) трубочки -  широкие,  содержат компоненты базальной мембраны, вместе с элементами саркоплазматической сети образуют диады (включают одну Т-трубочку и одну цистерну сети), которые располагаются в области </a:t>
            </a:r>
            <a:r>
              <a:rPr lang="en-US" b="1" dirty="0" smtClean="0"/>
              <a:t>Z</a:t>
            </a:r>
            <a:r>
              <a:rPr lang="ru-RU" b="1" dirty="0" smtClean="0"/>
              <a:t>-линий.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СЕРДЕЧНАЯ МЫШЕЧНАЯ ТКАНЬ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Опорный аппарат </a:t>
            </a:r>
            <a:r>
              <a:rPr lang="ru-RU" b="1" dirty="0" err="1" smtClean="0">
                <a:solidFill>
                  <a:srgbClr val="FF0000"/>
                </a:solidFill>
              </a:rPr>
              <a:t>кардиомиоцитов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586" y="1412777"/>
            <a:ext cx="429241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1340768"/>
            <a:ext cx="486003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200" b="1" dirty="0" smtClean="0"/>
              <a:t>Представлен элементами </a:t>
            </a:r>
            <a:r>
              <a:rPr lang="ru-RU" sz="2200" b="1" dirty="0" err="1" smtClean="0"/>
              <a:t>цитоскелета</a:t>
            </a:r>
            <a:r>
              <a:rPr lang="ru-RU" sz="2200" b="1" dirty="0" smtClean="0"/>
              <a:t>, которые  связаны с особыми межклеточными соединениями - </a:t>
            </a:r>
            <a:r>
              <a:rPr lang="ru-RU" sz="2200" b="1" dirty="0" smtClean="0">
                <a:solidFill>
                  <a:srgbClr val="FF0000"/>
                </a:solidFill>
              </a:rPr>
              <a:t>вставочными дисками.</a:t>
            </a:r>
          </a:p>
          <a:p>
            <a:pPr>
              <a:buNone/>
            </a:pPr>
            <a:r>
              <a:rPr lang="ru-RU" sz="2200" b="1" dirty="0" smtClean="0"/>
              <a:t>Вставочные диски осуществляют связь </a:t>
            </a:r>
            <a:r>
              <a:rPr lang="ru-RU" sz="2200" b="1" dirty="0" err="1" smtClean="0"/>
              <a:t>кардиомиоцитов</a:t>
            </a:r>
            <a:r>
              <a:rPr lang="ru-RU" sz="2200" b="1" dirty="0" smtClean="0"/>
              <a:t> друг с другом. Под световым микроскопом они имеют вид поперечных прямых или зигзагообразных полосок, пересекающих функциональное волокно сердечной мышечной ткани. Под электронным микроскопом представляют собой комплекс межклеточных соединений нескольких типов. </a:t>
            </a:r>
          </a:p>
          <a:p>
            <a:r>
              <a:rPr lang="ru-RU" sz="2200" b="1" dirty="0" smtClean="0"/>
              <a:t>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9670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СЕРДЕЧНАЯ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Энергетический аппарат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кардиомиоцитов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Представлен митохондриями и включениями.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80085" y="1554486"/>
            <a:ext cx="4871093" cy="57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51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/>
              <a:t>СЕРДЕЧНАЯ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Синтетический аппарат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кардиомиоцитов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 сократительных (рабочих) </a:t>
            </a:r>
            <a:r>
              <a:rPr lang="ru-RU" b="1" dirty="0" err="1" smtClean="0"/>
              <a:t>кардиомиоцитах</a:t>
            </a:r>
            <a:r>
              <a:rPr lang="ru-RU" b="1" dirty="0" smtClean="0"/>
              <a:t> выражен умеренно. Он значительно развит в секреторных </a:t>
            </a:r>
            <a:r>
              <a:rPr lang="ru-RU" b="1" dirty="0" err="1" smtClean="0"/>
              <a:t>кардиомиоцитах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34760" y="2553179"/>
            <a:ext cx="3953829" cy="465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54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СЕРДЕЧНАЯ МЫШЕЧНАЯ ТКАНЬ </a:t>
            </a:r>
            <a:br>
              <a:rPr lang="ru-RU" sz="3200" b="1" dirty="0" smtClean="0"/>
            </a:br>
            <a:r>
              <a:rPr lang="ru-RU" sz="3200" b="1" i="1" dirty="0" err="1" smtClean="0">
                <a:solidFill>
                  <a:srgbClr val="FF0000"/>
                </a:solidFill>
              </a:rPr>
              <a:t>Лизосомальный</a:t>
            </a:r>
            <a:r>
              <a:rPr lang="ru-RU" sz="3200" b="1" i="1" dirty="0" smtClean="0">
                <a:solidFill>
                  <a:srgbClr val="FF0000"/>
                </a:solidFill>
              </a:rPr>
              <a:t> аппарат (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аппарат</a:t>
            </a:r>
            <a:r>
              <a:rPr lang="ru-RU" sz="3200" b="1" i="1" dirty="0" smtClean="0">
                <a:solidFill>
                  <a:srgbClr val="FF0000"/>
                </a:solidFill>
              </a:rPr>
              <a:t> внутриклеточного переваривания)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6000" b="1" dirty="0" smtClean="0"/>
              <a:t>Хорошо развит, что отражает высокую скорость обновления. Он включает </a:t>
            </a:r>
            <a:r>
              <a:rPr lang="ru-RU" sz="6000" b="1" dirty="0" err="1" smtClean="0"/>
              <a:t>эндосомы</a:t>
            </a:r>
            <a:r>
              <a:rPr lang="ru-RU" sz="6000" b="1" dirty="0" smtClean="0"/>
              <a:t>, лизосомы и остаточные тельца.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smtClean="0"/>
              <a:t>СЕРДЕЧНАЯ МЫШЕЧНАЯ ТКАНЬ</a:t>
            </a:r>
            <a:br>
              <a:rPr lang="ru-RU" sz="3600" b="1" dirty="0" smtClean="0"/>
            </a:b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РЕГЕНЕРАЦИЯ СЕРДЕЧНОЙ МЫШЕЧНОЙ ТКАНИ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Физиологическая регенерация сердечной мышечной ткани</a:t>
            </a:r>
            <a:r>
              <a:rPr lang="ru-RU" b="1" dirty="0" smtClean="0"/>
              <a:t> осуществляется на внутриклеточном уровне с высокой интенсивностью, так как для </a:t>
            </a:r>
            <a:r>
              <a:rPr lang="ru-RU" b="1" dirty="0" err="1" smtClean="0"/>
              <a:t>кардиомиоцитов</a:t>
            </a:r>
            <a:r>
              <a:rPr lang="ru-RU" b="1" dirty="0" smtClean="0"/>
              <a:t>  характерна высокая скорость изнашивания и обновления структурных компонентов.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</a:rPr>
              <a:t>Репаративная</a:t>
            </a:r>
            <a:r>
              <a:rPr lang="ru-RU" b="1" dirty="0" smtClean="0">
                <a:solidFill>
                  <a:srgbClr val="FF0000"/>
                </a:solidFill>
              </a:rPr>
              <a:t> регенерация сердечной мышечной ткани </a:t>
            </a:r>
            <a:r>
              <a:rPr lang="ru-RU" b="1" dirty="0" smtClean="0"/>
              <a:t>на тканевом и клеточном уровнях у взрослого человека не осуществляется.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3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ГЛАДКАЯ МЫШЕЧНАЯ ТКАНЬ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42318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344" y="2420888"/>
            <a:ext cx="42124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09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ГЛАДКАЯ МЫШЕЧНАЯ ТКАНЬ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Входит в состав стенки полых (трубчатых) внутренних органов, а также сосудов. Гладкая мышечная ткань встречается также в коже, где она образует мышцы, поднимающие волос, а также в капсулах и трабекулах некоторых органов (селезенка, семенник).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9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Структурно-функциональной единицей гладкой мышечной ткани мезенхимного типа служит гладкий </a:t>
            </a:r>
            <a:r>
              <a:rPr lang="ru-RU" b="1" dirty="0" err="1" smtClean="0"/>
              <a:t>миоцит</a:t>
            </a:r>
            <a:r>
              <a:rPr lang="ru-RU" b="1" dirty="0" smtClean="0"/>
              <a:t> (гладкая мышечная клетка).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18773" y="2439050"/>
            <a:ext cx="3933056" cy="49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8768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075" y="1700808"/>
            <a:ext cx="1685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61561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Гладкие </a:t>
            </a:r>
            <a:r>
              <a:rPr lang="ru-RU" sz="3000" b="1" dirty="0" err="1" smtClean="0">
                <a:solidFill>
                  <a:srgbClr val="FF0000"/>
                </a:solidFill>
              </a:rPr>
              <a:t>миоциты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smtClean="0"/>
              <a:t>- одноядерные клетки веретеновидной формы, не обладающие поперечной </a:t>
            </a:r>
            <a:r>
              <a:rPr lang="ru-RU" sz="3000" b="1" dirty="0" err="1" smtClean="0"/>
              <a:t>исчерченностью</a:t>
            </a:r>
            <a:r>
              <a:rPr lang="ru-RU" sz="3000" b="1" dirty="0" smtClean="0"/>
              <a:t> и образующие   многочисленные   соединения   друг   с   другом. Длина клеток в состоянии расслабления варьирует в пределах 120-1000 мкм. При резком сокращении длина </a:t>
            </a:r>
            <a:r>
              <a:rPr lang="ru-RU" sz="3000" b="1" dirty="0" err="1" smtClean="0"/>
              <a:t>миоцитов</a:t>
            </a:r>
            <a:r>
              <a:rPr lang="ru-RU" sz="3000" b="1" dirty="0" smtClean="0"/>
              <a:t> может уменьшаться до 20% начальной.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err="1" smtClean="0"/>
              <a:t>Миофибробласты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Представляют собой видоизмененные фибробласты.</a:t>
            </a:r>
            <a:endParaRPr lang="ru-RU" sz="4400" b="1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Ядро гладких </a:t>
            </a:r>
            <a:r>
              <a:rPr lang="ru-RU" b="1" dirty="0" err="1" smtClean="0">
                <a:solidFill>
                  <a:srgbClr val="FF0000"/>
                </a:solidFill>
              </a:rPr>
              <a:t>миоцитов</a:t>
            </a:r>
            <a:r>
              <a:rPr lang="ru-RU" b="1" dirty="0" smtClean="0">
                <a:solidFill>
                  <a:srgbClr val="FF0000"/>
                </a:solidFill>
              </a:rPr>
              <a:t> - </a:t>
            </a:r>
            <a:r>
              <a:rPr lang="ru-RU" b="1" dirty="0" smtClean="0"/>
              <a:t>расположено вдоль длинной оси клетки в её центральной утолщенной части; при сокращении </a:t>
            </a:r>
            <a:r>
              <a:rPr lang="ru-RU" b="1" dirty="0" err="1" smtClean="0"/>
              <a:t>миоцита</a:t>
            </a:r>
            <a:r>
              <a:rPr lang="ru-RU" b="1" dirty="0" smtClean="0"/>
              <a:t> оно образует складки и может штопорообразно закручиваться. Ядро обычно диплоидное, в нем преобладает </a:t>
            </a:r>
            <a:r>
              <a:rPr lang="ru-RU" b="1" dirty="0" err="1" smtClean="0"/>
              <a:t>эухроматин</a:t>
            </a:r>
            <a:r>
              <a:rPr lang="ru-RU" b="1" dirty="0" smtClean="0"/>
              <a:t>, выявляются 1-2 ядрышка.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Периферическая часть саркоплазмы гладких </a:t>
            </a:r>
            <a:r>
              <a:rPr lang="ru-RU" b="1" dirty="0" err="1" smtClean="0"/>
              <a:t>миоцитов</a:t>
            </a:r>
            <a:r>
              <a:rPr lang="ru-RU" b="1" dirty="0" smtClean="0"/>
              <a:t> занята </a:t>
            </a:r>
            <a:r>
              <a:rPr lang="ru-RU" b="1" dirty="0" err="1" smtClean="0"/>
              <a:t>миофиламентами</a:t>
            </a:r>
            <a:r>
              <a:rPr lang="ru-RU" b="1" dirty="0" smtClean="0"/>
              <a:t>. В саркоплазме выделяют следующие аппараты: 1) сократительный, 2) передачи возбуждения (с сарколеммы на сократительный аппарат), 3) опорный, 4) энергетический, 5) синтетический, 6) </a:t>
            </a:r>
            <a:r>
              <a:rPr lang="ru-RU" b="1" dirty="0" err="1" smtClean="0"/>
              <a:t>лизосомальный</a:t>
            </a:r>
            <a:r>
              <a:rPr lang="ru-RU" b="1" dirty="0" smtClean="0"/>
              <a:t> (аппарат внутриклеточного переваривания).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400" b="1" dirty="0" smtClean="0"/>
              <a:t>ГЛАДКАЯ МЫШЕЧНАЯ ТКАНЬ</a:t>
            </a:r>
            <a:br>
              <a:rPr lang="ru-RU" sz="3400" b="1" dirty="0" smtClean="0"/>
            </a:br>
            <a:r>
              <a:rPr lang="ru-RU" sz="3400" b="1" i="1" dirty="0" smtClean="0">
                <a:solidFill>
                  <a:srgbClr val="FF0000"/>
                </a:solidFill>
              </a:rPr>
              <a:t>Сократительный аппарат гладких </a:t>
            </a:r>
            <a:r>
              <a:rPr lang="ru-RU" sz="34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400" b="1" i="1" dirty="0" smtClean="0">
                <a:solidFill>
                  <a:srgbClr val="FF0000"/>
                </a:solidFill>
              </a:rPr>
              <a:t> </a:t>
            </a:r>
            <a:endParaRPr lang="ru-RU" sz="3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 Представлен тонкими (</a:t>
            </a:r>
            <a:r>
              <a:rPr lang="ru-RU" b="1" dirty="0" err="1" smtClean="0"/>
              <a:t>актиновыми</a:t>
            </a:r>
            <a:r>
              <a:rPr lang="ru-RU" b="1" dirty="0" smtClean="0"/>
              <a:t>) и толстыми (</a:t>
            </a:r>
            <a:r>
              <a:rPr lang="ru-RU" b="1" dirty="0" err="1" smtClean="0"/>
              <a:t>миозиновыми</a:t>
            </a:r>
            <a:r>
              <a:rPr lang="ru-RU" b="1" dirty="0" smtClean="0"/>
              <a:t>) </a:t>
            </a:r>
            <a:r>
              <a:rPr lang="ru-RU" b="1" dirty="0" err="1" smtClean="0"/>
              <a:t>филаментами</a:t>
            </a:r>
            <a:r>
              <a:rPr lang="ru-RU" b="1" dirty="0" smtClean="0"/>
              <a:t>, которые, в отличие от поперечнополосатых мышечных тканей, не формируют миофибрилл.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:\Картинки по мышечным тканям\mb4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77402"/>
            <a:ext cx="5372666" cy="3480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ГЛАДКАЯ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Сократительный аппарат гладких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Тонкие (</a:t>
            </a:r>
            <a:r>
              <a:rPr lang="ru-RU" b="1" dirty="0" err="1" smtClean="0">
                <a:solidFill>
                  <a:srgbClr val="FF0000"/>
                </a:solidFill>
              </a:rPr>
              <a:t>актиновые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миофиламенты</a:t>
            </a:r>
            <a:r>
              <a:rPr lang="ru-RU" b="1" dirty="0" smtClean="0"/>
              <a:t> образованы особым набором </a:t>
            </a:r>
            <a:r>
              <a:rPr lang="ru-RU" b="1" dirty="0" err="1" smtClean="0"/>
              <a:t>изоформ</a:t>
            </a:r>
            <a:r>
              <a:rPr lang="ru-RU" b="1" dirty="0" smtClean="0"/>
              <a:t> актина. Они более многочисленны, чем в поперечнополосатых мышечных тканях и располагаются в саркоплазме пучками по 10-20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, лежащими параллельно или под углом к длинной оси клетки и образующими </a:t>
            </a:r>
            <a:r>
              <a:rPr lang="ru-RU" b="1" dirty="0" err="1" smtClean="0"/>
              <a:t>сетевидные</a:t>
            </a:r>
            <a:r>
              <a:rPr lang="ru-RU" b="1" dirty="0" smtClean="0"/>
              <a:t> структуры. Концы </a:t>
            </a:r>
            <a:r>
              <a:rPr lang="ru-RU" b="1" dirty="0" err="1" smtClean="0"/>
              <a:t>актиновых</a:t>
            </a:r>
            <a:r>
              <a:rPr lang="ru-RU" b="1" dirty="0" smtClean="0"/>
              <a:t>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 закреплены в особых образованиях, находящихся в саркоплазме или связанных с сарколеммой - </a:t>
            </a:r>
            <a:r>
              <a:rPr lang="ru-RU" b="1" dirty="0" smtClean="0">
                <a:solidFill>
                  <a:srgbClr val="FF0000"/>
                </a:solidFill>
              </a:rPr>
              <a:t>плотных тельцах.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ГЛАДКАЯ МЫШЕЧНАЯ ТКАНЬ</a:t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Сократительный аппарат гладких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Толстые (</a:t>
            </a:r>
            <a:r>
              <a:rPr lang="ru-RU" b="1" dirty="0" err="1" smtClean="0">
                <a:solidFill>
                  <a:srgbClr val="FF0000"/>
                </a:solidFill>
              </a:rPr>
              <a:t>миозиновые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филаменты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обладают различной длиной, менее стабильны, не содержат центральной гладкой части, поскольку покрыты </a:t>
            </a:r>
            <a:r>
              <a:rPr lang="ru-RU" b="1" dirty="0" err="1" smtClean="0"/>
              <a:t>миозиновыми</a:t>
            </a:r>
            <a:r>
              <a:rPr lang="ru-RU" b="1" dirty="0" smtClean="0"/>
              <a:t> головками по всей длине. Это обеспечивает более значительное перекрытие тонких и толстых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, а, следовательно, и большую силу сокращения. Относительное содержание </a:t>
            </a:r>
            <a:r>
              <a:rPr lang="ru-RU" b="1" dirty="0" err="1" smtClean="0"/>
              <a:t>миозиновых</a:t>
            </a:r>
            <a:r>
              <a:rPr lang="ru-RU" b="1" dirty="0" smtClean="0"/>
              <a:t> </a:t>
            </a:r>
            <a:r>
              <a:rPr lang="ru-RU" b="1" dirty="0" err="1" smtClean="0"/>
              <a:t>филаментов</a:t>
            </a:r>
            <a:r>
              <a:rPr lang="ru-RU" b="1" dirty="0" smtClean="0"/>
              <a:t> в гладких </a:t>
            </a:r>
            <a:r>
              <a:rPr lang="ru-RU" b="1" dirty="0" err="1" smtClean="0"/>
              <a:t>миоцитах</a:t>
            </a:r>
            <a:r>
              <a:rPr lang="ru-RU" b="1" dirty="0" smtClean="0"/>
              <a:t> ниже, чем в миофибриллах поперечнополосатой мышечной ткани; на один </a:t>
            </a:r>
            <a:r>
              <a:rPr lang="ru-RU" b="1" dirty="0" err="1" smtClean="0"/>
              <a:t>миозиновый</a:t>
            </a:r>
            <a:r>
              <a:rPr lang="ru-RU" b="1" dirty="0" smtClean="0"/>
              <a:t> </a:t>
            </a:r>
            <a:r>
              <a:rPr lang="ru-RU" b="1" dirty="0" err="1" smtClean="0"/>
              <a:t>филамент</a:t>
            </a:r>
            <a:r>
              <a:rPr lang="ru-RU" b="1" dirty="0" smtClean="0"/>
              <a:t> в гладких </a:t>
            </a:r>
            <a:r>
              <a:rPr lang="ru-RU" b="1" dirty="0" err="1" smtClean="0"/>
              <a:t>миоцитах</a:t>
            </a:r>
            <a:r>
              <a:rPr lang="ru-RU" b="1" dirty="0" smtClean="0"/>
              <a:t> приходится не менее 12 </a:t>
            </a:r>
            <a:r>
              <a:rPr lang="ru-RU" b="1" dirty="0" err="1" smtClean="0"/>
              <a:t>актиновых</a:t>
            </a:r>
            <a:r>
              <a:rPr lang="ru-RU" b="1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ГЛАДКАЯ МЫШЕЧНАЯ ТКАНЬ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Сокращение гладких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миоцитов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обеспечивается взаимодействием </a:t>
            </a:r>
            <a:r>
              <a:rPr lang="ru-RU" sz="3600" b="1" dirty="0" err="1" smtClean="0"/>
              <a:t>актиновых</a:t>
            </a:r>
            <a:r>
              <a:rPr lang="ru-RU" sz="3600" b="1" dirty="0" smtClean="0"/>
              <a:t> и </a:t>
            </a:r>
            <a:r>
              <a:rPr lang="ru-RU" sz="3600" b="1" dirty="0" err="1" smtClean="0"/>
              <a:t>миозиновых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миофиламентов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и</a:t>
            </a:r>
            <a:r>
              <a:rPr lang="ru-RU" sz="3600" b="1" dirty="0" smtClean="0"/>
              <a:t> развивается в соответствии </a:t>
            </a:r>
            <a:r>
              <a:rPr lang="ru-RU" sz="3600" b="1" i="1" dirty="0" smtClean="0"/>
              <a:t>с моделью скользящих нитей. </a:t>
            </a:r>
            <a:r>
              <a:rPr lang="ru-RU" sz="3600" b="1" dirty="0" smtClean="0"/>
              <a:t>Оно происходит более медленно и длится дольше, чем в скелетной мышце, что обусловлено более низкой скоростью гидролиза АТФ в гладких </a:t>
            </a:r>
            <a:r>
              <a:rPr lang="ru-RU" sz="3600" b="1" dirty="0" err="1" smtClean="0"/>
              <a:t>миоцитах</a:t>
            </a:r>
            <a:r>
              <a:rPr lang="ru-RU" sz="36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Опорный аппарат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400" b="1" dirty="0" smtClean="0"/>
              <a:t>Представлен  сарколеммой, базальной мембраной, системой элементов </a:t>
            </a:r>
            <a:r>
              <a:rPr lang="ru-RU" sz="4400" b="1" dirty="0" err="1" smtClean="0"/>
              <a:t>цитоскелета</a:t>
            </a:r>
            <a:r>
              <a:rPr lang="ru-RU" sz="4400" b="1" dirty="0" smtClean="0"/>
              <a:t> и связанных с ними плотных телец.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Аппарат передачи возбуждения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   а). Саркоплазматическая  </a:t>
            </a:r>
            <a:r>
              <a:rPr lang="ru-RU" sz="5400" b="1" dirty="0" err="1" smtClean="0"/>
              <a:t>сеть-рудиментарна</a:t>
            </a:r>
            <a:r>
              <a:rPr lang="ru-RU" sz="5400" b="1" dirty="0" smtClean="0"/>
              <a:t> и состоит из системы мелких цистерн и пузырьков.</a:t>
            </a:r>
            <a:endParaRPr lang="ru-RU" sz="5400" b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Аппарат передачи возбуждения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/>
              <a:t>б). Т-трубочки отсутствуют.</a:t>
            </a:r>
          </a:p>
          <a:p>
            <a:pPr>
              <a:buNone/>
            </a:pPr>
            <a:r>
              <a:rPr lang="ru-RU" sz="7200" b="1" dirty="0" smtClean="0"/>
              <a:t>      </a:t>
            </a:r>
            <a:endParaRPr lang="ru-RU" sz="7200" b="1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ГЛАДКАЯ МЫШЕЧНАЯ ТКАНЬ</a:t>
            </a:r>
            <a:br>
              <a:rPr lang="ru-RU" b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Аппарат передачи возбуждения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в).  </a:t>
            </a:r>
            <a:r>
              <a:rPr lang="ru-RU" b="1" dirty="0" err="1" smtClean="0"/>
              <a:t>Кавеолы</a:t>
            </a:r>
            <a:r>
              <a:rPr lang="ru-RU" b="1" dirty="0" smtClean="0"/>
              <a:t> - </a:t>
            </a:r>
            <a:r>
              <a:rPr lang="ru-RU" b="1" dirty="0" err="1" smtClean="0"/>
              <a:t>колбовидные</a:t>
            </a:r>
            <a:r>
              <a:rPr lang="ru-RU" b="1" dirty="0" smtClean="0"/>
              <a:t> </a:t>
            </a:r>
            <a:r>
              <a:rPr lang="ru-RU" b="1" dirty="0" err="1" smtClean="0"/>
              <a:t>впячивания</a:t>
            </a:r>
            <a:r>
              <a:rPr lang="ru-RU" b="1" dirty="0" smtClean="0"/>
              <a:t> поверхности сарколеммы диаметром около 70 нм, расположенные перпендикулярно длинной оси клетки. </a:t>
            </a:r>
            <a:r>
              <a:rPr lang="ru-RU" b="1" dirty="0" err="1" smtClean="0"/>
              <a:t>Кавеолы</a:t>
            </a:r>
            <a:r>
              <a:rPr lang="ru-RU" b="1" dirty="0" smtClean="0"/>
              <a:t> открыты в сторону межклеточного пространства, часто располагаются рядами вдоль длинной оси </a:t>
            </a:r>
            <a:r>
              <a:rPr lang="ru-RU" b="1" dirty="0" err="1" smtClean="0"/>
              <a:t>миоцита</a:t>
            </a:r>
            <a:r>
              <a:rPr lang="ru-RU" b="1" dirty="0" smtClean="0"/>
              <a:t> (занимая промежутки между плотными пластинками), иногда уходят вглубь его саркоплазмы в виде ветвящихся цепочек. Они очень многочисленны (до нескольких сотен тысяч в одной клетке). </a:t>
            </a:r>
            <a:r>
              <a:rPr lang="ru-RU" b="1" dirty="0" err="1" smtClean="0"/>
              <a:t>Кавеолы</a:t>
            </a:r>
            <a:r>
              <a:rPr lang="ru-RU" b="1" dirty="0" smtClean="0"/>
              <a:t> содержат высокие концентрации кальция, а в их мембране имеются белки, обеспечивающие транспорт кальция в саркоплазмы и из нее. 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2647</Words>
  <Application>Microsoft Office PowerPoint</Application>
  <PresentationFormat>Экран (4:3)</PresentationFormat>
  <Paragraphs>262</Paragraphs>
  <Slides>104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5" baseType="lpstr">
      <vt:lpstr>Тема Office</vt:lpstr>
      <vt:lpstr>МЫШЕЧНЫЕ ТКАНИ</vt:lpstr>
      <vt:lpstr>МЫШЕЧНЫЕ ТКАНИ</vt:lpstr>
      <vt:lpstr>Классификация мышечных тканей</vt:lpstr>
      <vt:lpstr>Морфофункциональная классификация мышечных тканей</vt:lpstr>
      <vt:lpstr> Гистогенетическая классификация мышечных тканей </vt:lpstr>
      <vt:lpstr>Мышечная ткань эпидермального происхождения</vt:lpstr>
      <vt:lpstr>Мышечная ткань нейрального происхождения</vt:lpstr>
      <vt:lpstr>Эндокринные гладкие миоциты (юкстагломерулярные)</vt:lpstr>
      <vt:lpstr>Миофибробласты</vt:lpstr>
      <vt:lpstr>Презентация PowerPoint</vt:lpstr>
      <vt:lpstr>Общие морфофункциональные признаки мышечных тканей</vt:lpstr>
      <vt:lpstr>Общие морфофункциональные признаки мышечных тканей</vt:lpstr>
      <vt:lpstr>Общие морфофункциональные признаки мышечных тканей</vt:lpstr>
      <vt:lpstr>Общие морфофункциональные признаки мышечных тканей</vt:lpstr>
      <vt:lpstr>ПОПЕРЕЧНО-ПОЛОСАТАЯ МЫШЕЧНАЯ ТКАНЬ СКЕЛЕТНОГО ТИПА</vt:lpstr>
      <vt:lpstr>Миогенез поперечно-полосатой мышечной ткани</vt:lpstr>
      <vt:lpstr>Миогенез поперечно-полосатой мышечной ткани</vt:lpstr>
      <vt:lpstr>Миогенез поперечно-полосатой мышечной ткани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ПОПЕРЕЧНО-ПОЛОСАТАЯ МЫШЕЧНАЯ ТКАНЬ СКЕЛЕТНОГО ТИПА</vt:lpstr>
      <vt:lpstr>Аппарат передачи возбуждения (саркотубулярная система) </vt:lpstr>
      <vt:lpstr>Аппарат передачи возбуждения (саркотубулярная система) </vt:lpstr>
      <vt:lpstr>Аппарат передачи возбуждения (Поперечные Т-трубочки)</vt:lpstr>
      <vt:lpstr>Аппарат передачи возбуждения (саркотубулярная система) </vt:lpstr>
      <vt:lpstr>Аппарат передачи возбуждения (саркотубулярная система)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Сократительный аппарат мышечного волокна 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Механизм мышечного сокращения</vt:lpstr>
      <vt:lpstr>Презентация PowerPoint</vt:lpstr>
      <vt:lpstr>Опорный аппарат мышечного волокна </vt:lpstr>
      <vt:lpstr>Структура краевых участков мышечных волокон</vt:lpstr>
      <vt:lpstr>Презентация PowerPoint</vt:lpstr>
      <vt:lpstr>Энергетический аппарат мышечных волокон </vt:lpstr>
      <vt:lpstr>Синтетический аппарат мышечного волокна </vt:lpstr>
      <vt:lpstr>Лизосомальный аппарат (аппарат внутриклеточного переваривания)</vt:lpstr>
      <vt:lpstr>Миосателлитоциты</vt:lpstr>
      <vt:lpstr>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 РЕПАРАТИВНАЯ РЕГЕНЕРАЦИЯ СКЕЛЕТНОЙ МЫШЕЧНОЙ ТКАНИ </vt:lpstr>
      <vt:lpstr>СКЕЛЕТНАЯ МЫШЦА КАК ОРГАН</vt:lpstr>
      <vt:lpstr>СКЕЛЕТНАЯ МЫШЦА КАК ОРГАН</vt:lpstr>
      <vt:lpstr>СКЕЛЕТНАЯ МЫШЦА КАК ОРГАН</vt:lpstr>
      <vt:lpstr>СКЕЛЕТНАЯ МЫШЦА КАК ОРГАН</vt:lpstr>
      <vt:lpstr>ИННЕРВАЦИЯ СКЕЛЕТНОЙ МЫШЕЧНОЙ ТКАНИ</vt:lpstr>
      <vt:lpstr>ИННЕРВАЦИЯ СКЕЛЕТНОЙ МЫШЕЧНОЙ ТКАНИ</vt:lpstr>
      <vt:lpstr>ИННЕРВАЦИЯ СКЕЛЕТНОЙ МЫШЕЧНОЙ ТКАНИ</vt:lpstr>
      <vt:lpstr>СЕРДЕЧНАЯ МЫШЕЧНАЯ ТКАНЬ</vt:lpstr>
      <vt:lpstr>СЕРДЕЧНАЯ МЫШЕЧНАЯ ТКАНЬ</vt:lpstr>
      <vt:lpstr>СЕРДЕЧНАЯ МЫШЕЧНАЯ ТКАНЬ</vt:lpstr>
      <vt:lpstr>СЕРДЕЧНАЯ МЫШЕЧНАЯ ТКАНЬ</vt:lpstr>
      <vt:lpstr>СЕРДЕЧНАЯ МЫШЕЧНАЯ ТКАНЬ</vt:lpstr>
      <vt:lpstr>СЕРДЕЧНАЯ МЫШЕЧНАЯ ТКАНЬ Аппарат передачи возбуждения (саркотубулярная система) </vt:lpstr>
      <vt:lpstr> СЕРДЕЧНАЯ МЫШЕЧНАЯ ТКАНЬ Опорный аппарат кардиомиоцитов  </vt:lpstr>
      <vt:lpstr>СЕРДЕЧНАЯ МЫШЕЧНАЯ ТКАНЬ Энергетический аппарат кардиомиоцитов </vt:lpstr>
      <vt:lpstr>СЕРДЕЧНАЯ МЫШЕЧНАЯ ТКАНЬ Синтетический аппарат кардиомиоцитов </vt:lpstr>
      <vt:lpstr>СЕРДЕЧНАЯ МЫШЕЧНАЯ ТКАНЬ  Лизосомальный аппарат (аппарат внутриклеточного переваривания) </vt:lpstr>
      <vt:lpstr> СЕРДЕЧНАЯ МЫШЕЧНАЯ ТКАНЬ  РЕГЕНЕРАЦИЯ СЕРДЕЧНОЙ МЫШЕЧНОЙ ТКАНИ </vt:lpstr>
      <vt:lpstr> ГЛАДКАЯ МЫШЕЧНАЯ ТКАНЬ </vt:lpstr>
      <vt:lpstr> ГЛАДКАЯ МЫШЕЧНАЯ ТКАНЬ </vt:lpstr>
      <vt:lpstr>ГЛАДКАЯ МЫШЕЧНАЯ ТКАНЬ</vt:lpstr>
      <vt:lpstr>ГЛАДКАЯ МЫШЕЧНАЯ ТКАНЬ</vt:lpstr>
      <vt:lpstr>ГЛАДКАЯ МЫШЕЧНАЯ ТКАНЬ</vt:lpstr>
      <vt:lpstr>ГЛАДКАЯ МЫШЕЧНАЯ ТКАНЬ</vt:lpstr>
      <vt:lpstr>ГЛАДКАЯ МЫШЕЧНАЯ ТКАНЬ Сократительный аппарат гладких миоцитов </vt:lpstr>
      <vt:lpstr>ГЛАДКАЯ МЫШЕЧНАЯ ТКАНЬ Сократительный аппарат гладких миоцитов </vt:lpstr>
      <vt:lpstr>ГЛАДКАЯ МЫШЕЧНАЯ ТКАНЬ Сократительный аппарат гладких миоцитов </vt:lpstr>
      <vt:lpstr>ГЛАДКАЯ МЫШЕЧНАЯ ТКАНЬ</vt:lpstr>
      <vt:lpstr>ГЛАДКАЯ МЫШЕЧНАЯ ТКАНЬ Опорный аппарат</vt:lpstr>
      <vt:lpstr>ГЛАДКАЯ МЫШЕЧНАЯ ТКАНЬ  Аппарат передачи возбуждения </vt:lpstr>
      <vt:lpstr>ГЛАДКАЯ МЫШЕЧНАЯ ТКАНЬ  Аппарат передачи возбуждения </vt:lpstr>
      <vt:lpstr>ГЛАДКАЯ МЫШЕЧНАЯ ТКАНЬ  Аппарат передачи возбуждения </vt:lpstr>
      <vt:lpstr>ГЛАДКАЯ МЫШЕЧНАЯ ТКАНЬ  Энергетический аппарат</vt:lpstr>
      <vt:lpstr>ГЛАДКАЯ МЫШЕЧНАЯ ТКАНЬ  Синтетический  аппарат </vt:lpstr>
      <vt:lpstr>ГЛАДКАЯ МЫШЕЧНАЯ ТКАНЬ  Лизосомальный   аппарат   (аппарат   внутриклеточного переваривания)</vt:lpstr>
      <vt:lpstr>Физиологическая    регенерация    гладкой    мышечной ткани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МЫШЕЧНЫЕ ТКАНИ</dc:title>
  <dc:creator>User</dc:creator>
  <cp:lastModifiedBy>User</cp:lastModifiedBy>
  <cp:revision>145</cp:revision>
  <dcterms:created xsi:type="dcterms:W3CDTF">2015-04-15T04:28:50Z</dcterms:created>
  <dcterms:modified xsi:type="dcterms:W3CDTF">2020-03-19T05:15:39Z</dcterms:modified>
</cp:coreProperties>
</file>